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0" r:id="rId2"/>
  </p:sldMasterIdLst>
  <p:notesMasterIdLst>
    <p:notesMasterId r:id="rId27"/>
  </p:notesMasterIdLst>
  <p:sldIdLst>
    <p:sldId id="256" r:id="rId3"/>
    <p:sldId id="257" r:id="rId4"/>
    <p:sldId id="261" r:id="rId5"/>
    <p:sldId id="275" r:id="rId6"/>
    <p:sldId id="273" r:id="rId7"/>
    <p:sldId id="258" r:id="rId8"/>
    <p:sldId id="259" r:id="rId9"/>
    <p:sldId id="262" r:id="rId10"/>
    <p:sldId id="260" r:id="rId11"/>
    <p:sldId id="264" r:id="rId12"/>
    <p:sldId id="270" r:id="rId13"/>
    <p:sldId id="283" r:id="rId14"/>
    <p:sldId id="284" r:id="rId15"/>
    <p:sldId id="265" r:id="rId16"/>
    <p:sldId id="279" r:id="rId17"/>
    <p:sldId id="271" r:id="rId18"/>
    <p:sldId id="272" r:id="rId19"/>
    <p:sldId id="266" r:id="rId20"/>
    <p:sldId id="280" r:id="rId21"/>
    <p:sldId id="281" r:id="rId22"/>
    <p:sldId id="268" r:id="rId23"/>
    <p:sldId id="282" r:id="rId24"/>
    <p:sldId id="276" r:id="rId25"/>
    <p:sldId id="278"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sha.sheehan" initials="k" lastIdx="3" clrIdx="0">
    <p:extLst>
      <p:ext uri="{19B8F6BF-5375-455C-9EA6-DF929625EA0E}">
        <p15:presenceInfo xmlns:p15="http://schemas.microsoft.com/office/powerpoint/2012/main" userId="S-1-5-21-1810351604-2911447678-1235996627-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2994" autoAdjust="0"/>
  </p:normalViewPr>
  <p:slideViewPr>
    <p:cSldViewPr snapToGrid="0">
      <p:cViewPr varScale="1">
        <p:scale>
          <a:sx n="72" d="100"/>
          <a:sy n="72" d="100"/>
        </p:scale>
        <p:origin x="12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0T10:53:32.123" idx="1">
    <p:pos x="4305" y="3779"/>
    <p:text>Email the office the test result before they return to school.</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9741CA-1515-4AB6-88E1-02BBDF953420}" type="datetimeFigureOut">
              <a:rPr lang="en-GB" smtClean="0"/>
              <a:t>17/09/2021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1A5363-E794-4EA2-92DE-1FC1EEC1D24A}" type="slidenum">
              <a:rPr lang="en-GB" smtClean="0"/>
              <a:t>‹#›</a:t>
            </a:fld>
            <a:endParaRPr lang="en-GB"/>
          </a:p>
        </p:txBody>
      </p:sp>
    </p:spTree>
    <p:extLst>
      <p:ext uri="{BB962C8B-B14F-4D97-AF65-F5344CB8AC3E}">
        <p14:creationId xmlns:p14="http://schemas.microsoft.com/office/powerpoint/2010/main" val="267255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Label Jumpers!</a:t>
            </a:r>
          </a:p>
        </p:txBody>
      </p:sp>
      <p:sp>
        <p:nvSpPr>
          <p:cNvPr id="4" name="Slide Number Placeholder 3"/>
          <p:cNvSpPr>
            <a:spLocks noGrp="1"/>
          </p:cNvSpPr>
          <p:nvPr>
            <p:ph type="sldNum" sz="quarter" idx="5"/>
          </p:nvPr>
        </p:nvSpPr>
        <p:spPr/>
        <p:txBody>
          <a:bodyPr/>
          <a:lstStyle/>
          <a:p>
            <a:fld id="{381A5363-E794-4EA2-92DE-1FC1EEC1D24A}" type="slidenum">
              <a:rPr lang="en-GB" smtClean="0"/>
              <a:t>6</a:t>
            </a:fld>
            <a:endParaRPr lang="en-GB"/>
          </a:p>
        </p:txBody>
      </p:sp>
    </p:spTree>
    <p:extLst>
      <p:ext uri="{BB962C8B-B14F-4D97-AF65-F5344CB8AC3E}">
        <p14:creationId xmlns:p14="http://schemas.microsoft.com/office/powerpoint/2010/main" val="16907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1A5363-E794-4EA2-92DE-1FC1EEC1D24A}" type="slidenum">
              <a:rPr lang="en-GB" smtClean="0"/>
              <a:t>7</a:t>
            </a:fld>
            <a:endParaRPr lang="en-GB"/>
          </a:p>
        </p:txBody>
      </p:sp>
    </p:spTree>
    <p:extLst>
      <p:ext uri="{BB962C8B-B14F-4D97-AF65-F5344CB8AC3E}">
        <p14:creationId xmlns:p14="http://schemas.microsoft.com/office/powerpoint/2010/main" val="119066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Chat with the children about these topics. Encourage them to use the vocabulary in the knowledge organisers.</a:t>
            </a:r>
          </a:p>
        </p:txBody>
      </p:sp>
      <p:sp>
        <p:nvSpPr>
          <p:cNvPr id="4" name="Slide Number Placeholder 3"/>
          <p:cNvSpPr>
            <a:spLocks noGrp="1"/>
          </p:cNvSpPr>
          <p:nvPr>
            <p:ph type="sldNum" sz="quarter" idx="5"/>
          </p:nvPr>
        </p:nvSpPr>
        <p:spPr/>
        <p:txBody>
          <a:bodyPr/>
          <a:lstStyle/>
          <a:p>
            <a:fld id="{381A5363-E794-4EA2-92DE-1FC1EEC1D24A}" type="slidenum">
              <a:rPr lang="en-GB" smtClean="0"/>
              <a:t>10</a:t>
            </a:fld>
            <a:endParaRPr lang="en-GB"/>
          </a:p>
        </p:txBody>
      </p:sp>
    </p:spTree>
    <p:extLst>
      <p:ext uri="{BB962C8B-B14F-4D97-AF65-F5344CB8AC3E}">
        <p14:creationId xmlns:p14="http://schemas.microsoft.com/office/powerpoint/2010/main" val="6743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1A5363-E794-4EA2-92DE-1FC1EEC1D24A}" type="slidenum">
              <a:rPr lang="en-GB" smtClean="0"/>
              <a:t>19</a:t>
            </a:fld>
            <a:endParaRPr lang="en-GB"/>
          </a:p>
        </p:txBody>
      </p:sp>
    </p:spTree>
    <p:extLst>
      <p:ext uri="{BB962C8B-B14F-4D97-AF65-F5344CB8AC3E}">
        <p14:creationId xmlns:p14="http://schemas.microsoft.com/office/powerpoint/2010/main" val="17966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E94D6C83-A522-46B7-873A-2C2D2687F4A6}" type="datetimeFigureOut">
              <a:rPr lang="en-GB" smtClean="0"/>
              <a:t>17/09/2021</a:t>
            </a:fld>
            <a:endParaRPr lang="en-GB"/>
          </a:p>
        </p:txBody>
      </p:sp>
      <p:sp>
        <p:nvSpPr>
          <p:cNvPr id="5" name="Footer Placeholder 4"/>
          <p:cNvSpPr>
            <a:spLocks noGrp="1"/>
          </p:cNvSpPr>
          <p:nvPr>
            <p:ph type="ftr" sz="quarter" idx="11"/>
          </p:nvPr>
        </p:nvSpPr>
        <p:spPr>
          <a:xfrm>
            <a:off x="1900237" y="5410202"/>
            <a:ext cx="3843665" cy="365125"/>
          </a:xfrm>
        </p:spPr>
        <p:txBody>
          <a:bodyPr/>
          <a:lstStyle/>
          <a:p>
            <a:endParaRPr lang="en-GB"/>
          </a:p>
        </p:txBody>
      </p:sp>
      <p:sp>
        <p:nvSpPr>
          <p:cNvPr id="6" name="Slide Number Placeholder 5"/>
          <p:cNvSpPr>
            <a:spLocks noGrp="1"/>
          </p:cNvSpPr>
          <p:nvPr>
            <p:ph type="sldNum" sz="quarter" idx="12"/>
          </p:nvPr>
        </p:nvSpPr>
        <p:spPr>
          <a:xfrm>
            <a:off x="7915603" y="5410200"/>
            <a:ext cx="578317" cy="365125"/>
          </a:xfrm>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41774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32028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7292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22532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378173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94D6C83-A522-46B7-873A-2C2D2687F4A6}" type="datetimeFigureOut">
              <a:rPr lang="en-GB" smtClean="0"/>
              <a:t>17/09/2021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3777058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94D6C83-A522-46B7-873A-2C2D2687F4A6}" type="datetimeFigureOut">
              <a:rPr lang="en-GB" smtClean="0"/>
              <a:t>17/09/2021</a:t>
            </a:fld>
            <a:endParaRPr lang="en-GB"/>
          </a:p>
        </p:txBody>
      </p:sp>
      <p:sp>
        <p:nvSpPr>
          <p:cNvPr id="4" name="Footer Placeholder 3"/>
          <p:cNvSpPr>
            <a:spLocks noGrp="1"/>
          </p:cNvSpPr>
          <p:nvPr>
            <p:ph type="ftr" sz="quarter" idx="11"/>
          </p:nvPr>
        </p:nvSpPr>
        <p:spPr/>
        <p:txBody>
          <a:bodyPr/>
          <a:lstStyle>
            <a:lvl1pPr>
              <a:defRPr cap="all" baseline="0"/>
            </a:lvl1pPr>
          </a:lstStyle>
          <a:p>
            <a:endParaRPr lang="en-GB"/>
          </a:p>
        </p:txBody>
      </p:sp>
      <p:sp>
        <p:nvSpPr>
          <p:cNvPr id="5" name="Slide Number Placeholder 4"/>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113543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D6C83-A522-46B7-873A-2C2D2687F4A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44945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D6C83-A522-46B7-873A-2C2D2687F4A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1177508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185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216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E94D6C83-A522-46B7-873A-2C2D2687F4A6}" type="datetimeFigureOut">
              <a:rPr lang="en-GB" smtClean="0"/>
              <a:t>17/09/2021</a:t>
            </a:fld>
            <a:endParaRPr lang="en-GB"/>
          </a:p>
        </p:txBody>
      </p:sp>
      <p:sp>
        <p:nvSpPr>
          <p:cNvPr id="50" name="Footer Placeholder 4"/>
          <p:cNvSpPr>
            <a:spLocks noGrp="1"/>
          </p:cNvSpPr>
          <p:nvPr>
            <p:ph type="ftr" sz="quarter" idx="11"/>
          </p:nvPr>
        </p:nvSpPr>
        <p:spPr>
          <a:xfrm>
            <a:off x="856059" y="5883276"/>
            <a:ext cx="4679482" cy="365125"/>
          </a:xfrm>
        </p:spPr>
        <p:txBody>
          <a:bodyPr/>
          <a:lstStyle/>
          <a:p>
            <a:endParaRPr lang="en-GB"/>
          </a:p>
        </p:txBody>
      </p:sp>
      <p:sp>
        <p:nvSpPr>
          <p:cNvPr id="51" name="Slide Number Placeholder 5"/>
          <p:cNvSpPr>
            <a:spLocks noGrp="1"/>
          </p:cNvSpPr>
          <p:nvPr>
            <p:ph type="sldNum" sz="quarter" idx="12"/>
          </p:nvPr>
        </p:nvSpPr>
        <p:spPr>
          <a:xfrm>
            <a:off x="7707241" y="5883275"/>
            <a:ext cx="578317" cy="365125"/>
          </a:xfrm>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1674047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449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989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3299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448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444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8153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7153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225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454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74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4D6C83-A522-46B7-873A-2C2D2687F4A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117234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90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1819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6284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9623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40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266449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4D6C83-A522-46B7-873A-2C2D2687F4A6}" type="datetimeFigureOut">
              <a:rPr lang="en-GB" smtClean="0"/>
              <a:t>17/09/2021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130828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D6C83-A522-46B7-873A-2C2D2687F4A6}" type="datetimeFigureOut">
              <a:rPr lang="en-GB" smtClean="0"/>
              <a:t>17/09/2021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127556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D6C83-A522-46B7-873A-2C2D2687F4A6}" type="datetimeFigureOut">
              <a:rPr lang="en-GB" smtClean="0"/>
              <a:t>17/09/2021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314796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341636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D6C83-A522-46B7-873A-2C2D2687F4A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13C9-1EC1-4DBB-94BD-3188D4473BD0}" type="slidenum">
              <a:rPr lang="en-GB" smtClean="0"/>
              <a:t>‹#›</a:t>
            </a:fld>
            <a:endParaRPr lang="en-GB"/>
          </a:p>
        </p:txBody>
      </p:sp>
    </p:spTree>
    <p:extLst>
      <p:ext uri="{BB962C8B-B14F-4D97-AF65-F5344CB8AC3E}">
        <p14:creationId xmlns:p14="http://schemas.microsoft.com/office/powerpoint/2010/main" val="265974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94D6C83-A522-46B7-873A-2C2D2687F4A6}" type="datetimeFigureOut">
              <a:rPr lang="en-GB" smtClean="0"/>
              <a:t>17/09/2021</a:t>
            </a:fld>
            <a:endParaRPr lang="en-GB"/>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3113C9-1EC1-4DBB-94BD-3188D4473BD0}" type="slidenum">
              <a:rPr lang="en-GB" smtClean="0"/>
              <a:t>‹#›</a:t>
            </a:fld>
            <a:endParaRPr lang="en-GB"/>
          </a:p>
        </p:txBody>
      </p:sp>
    </p:spTree>
    <p:extLst>
      <p:ext uri="{BB962C8B-B14F-4D97-AF65-F5344CB8AC3E}">
        <p14:creationId xmlns:p14="http://schemas.microsoft.com/office/powerpoint/2010/main" val="143614135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9/17/2021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73896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pexels.com/photo/computer-external-monitor-laptop-macbook-317977/" TargetMode="External"/><Relationship Id="rId5" Type="http://schemas.openxmlformats.org/officeDocument/2006/relationships/image" Target="../media/image19.jpeg"/><Relationship Id="rId4" Type="http://schemas.openxmlformats.org/officeDocument/2006/relationships/hyperlink" Target="http://wondergressive.com/k-computer-exascale-comput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flickr.com/photos/atoach/6196260610/" TargetMode="External"/><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ommons.wikimedia.org/wiki/File:%22Water_Lilies%22_by_Claude_Monet_-_Joy_of_Museums_-_National_Museum_of_Western_Art,_Tokyo_-_2.jpg" TargetMode="External"/><Relationship Id="rId5" Type="http://schemas.openxmlformats.org/officeDocument/2006/relationships/image" Target="../media/image21.jpg"/><Relationship Id="rId4" Type="http://schemas.openxmlformats.org/officeDocument/2006/relationships/hyperlink" Target="https://www.flickr.com/photos/gandalfsgallery/12630294775" TargetMode="External"/><Relationship Id="rId9"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2.tmp"/><Relationship Id="rId3" Type="http://schemas.openxmlformats.org/officeDocument/2006/relationships/image" Target="../media/image27.tmp"/><Relationship Id="rId7" Type="http://schemas.openxmlformats.org/officeDocument/2006/relationships/image" Target="../media/image31.tmp"/><Relationship Id="rId2" Type="http://schemas.openxmlformats.org/officeDocument/2006/relationships/image" Target="../media/image26.tmp"/><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tmp"/><Relationship Id="rId4" Type="http://schemas.openxmlformats.org/officeDocument/2006/relationships/image" Target="../media/image28.tmp"/><Relationship Id="rId9" Type="http://schemas.openxmlformats.org/officeDocument/2006/relationships/image" Target="../media/image33.tmp"/></Relationships>
</file>

<file path=ppt/slides/_rels/slide17.xml.rels><?xml version="1.0" encoding="UTF-8" standalone="yes"?>
<Relationships xmlns="http://schemas.openxmlformats.org/package/2006/relationships"><Relationship Id="rId8" Type="http://schemas.openxmlformats.org/officeDocument/2006/relationships/image" Target="../media/image40.tmp"/><Relationship Id="rId3" Type="http://schemas.openxmlformats.org/officeDocument/2006/relationships/image" Target="../media/image35.tmp"/><Relationship Id="rId7" Type="http://schemas.openxmlformats.org/officeDocument/2006/relationships/image" Target="../media/image39.tmp"/><Relationship Id="rId2" Type="http://schemas.openxmlformats.org/officeDocument/2006/relationships/image" Target="../media/image34.tmp"/><Relationship Id="rId1" Type="http://schemas.openxmlformats.org/officeDocument/2006/relationships/slideLayout" Target="../slideLayouts/slideLayout18.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image" Target="../media/image36.tmp"/><Relationship Id="rId9" Type="http://schemas.openxmlformats.org/officeDocument/2006/relationships/image" Target="../media/image25.tm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623379" y="2025872"/>
            <a:ext cx="5897241" cy="329320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FF0000"/>
                </a:solidFill>
                <a:effectLst/>
              </a:rPr>
              <a:t>Welcome to </a:t>
            </a:r>
          </a:p>
          <a:p>
            <a:pPr algn="ctr"/>
            <a:r>
              <a:rPr lang="en-US" sz="8000" b="1" cap="none" spc="0" dirty="0">
                <a:ln/>
                <a:solidFill>
                  <a:srgbClr val="FF0000"/>
                </a:solidFill>
                <a:effectLst/>
              </a:rPr>
              <a:t>Year Four!</a:t>
            </a:r>
          </a:p>
          <a:p>
            <a:pPr algn="ctr"/>
            <a:r>
              <a:rPr lang="en-US" sz="4000" b="1" dirty="0">
                <a:ln/>
                <a:solidFill>
                  <a:srgbClr val="FF0000"/>
                </a:solidFill>
              </a:rPr>
              <a:t>We have had a great start.</a:t>
            </a:r>
            <a:endParaRPr lang="en-US" sz="4000" b="1" cap="none" spc="0" dirty="0">
              <a:ln/>
              <a:solidFill>
                <a:srgbClr val="FF0000"/>
              </a:solidFill>
              <a:effectLst/>
            </a:endParaRPr>
          </a:p>
        </p:txBody>
      </p:sp>
      <p:pic>
        <p:nvPicPr>
          <p:cNvPr id="6" name="Picture 5">
            <a:extLst>
              <a:ext uri="{FF2B5EF4-FFF2-40B4-BE49-F238E27FC236}">
                <a16:creationId xmlns:a16="http://schemas.microsoft.com/office/drawing/2014/main" id="{DFF279A4-B0E0-45D8-B014-2A718A327E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68444" y="191449"/>
            <a:ext cx="1584960" cy="1347470"/>
          </a:xfrm>
          <a:prstGeom prst="rect">
            <a:avLst/>
          </a:prstGeom>
          <a:noFill/>
        </p:spPr>
      </p:pic>
    </p:spTree>
    <p:extLst>
      <p:ext uri="{BB962C8B-B14F-4D97-AF65-F5344CB8AC3E}">
        <p14:creationId xmlns:p14="http://schemas.microsoft.com/office/powerpoint/2010/main" val="276461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91069" y="184124"/>
            <a:ext cx="7019373"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rgbClr val="0070C0"/>
                </a:solidFill>
                <a:effectLst/>
              </a:rPr>
              <a:t>Science</a:t>
            </a:r>
          </a:p>
        </p:txBody>
      </p:sp>
      <p:pic>
        <p:nvPicPr>
          <p:cNvPr id="8198" name="Picture 6" descr="Image result for solids liquids and gases ks2">
            <a:extLst>
              <a:ext uri="{FF2B5EF4-FFF2-40B4-BE49-F238E27FC236}">
                <a16:creationId xmlns:a16="http://schemas.microsoft.com/office/drawing/2014/main" id="{843CAC8C-2C13-450B-82EB-CCE9AFC38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69999"/>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sound ks2">
            <a:extLst>
              <a:ext uri="{FF2B5EF4-FFF2-40B4-BE49-F238E27FC236}">
                <a16:creationId xmlns:a16="http://schemas.microsoft.com/office/drawing/2014/main" id="{E6DE8C9B-FFA2-4A4D-826E-52BB88EF6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 y="509329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minibeasts">
            <a:extLst>
              <a:ext uri="{FF2B5EF4-FFF2-40B4-BE49-F238E27FC236}">
                <a16:creationId xmlns:a16="http://schemas.microsoft.com/office/drawing/2014/main" id="{FADA3FBB-05AB-4E84-906D-63A29C4C0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4849649"/>
            <a:ext cx="2857500" cy="186672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environment">
            <a:extLst>
              <a:ext uri="{FF2B5EF4-FFF2-40B4-BE49-F238E27FC236}">
                <a16:creationId xmlns:a16="http://schemas.microsoft.com/office/drawing/2014/main" id="{543FD424-5C14-43D1-9EE9-874D1AC7A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596" y="3351483"/>
            <a:ext cx="2419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a:extLst>
              <a:ext uri="{FF2B5EF4-FFF2-40B4-BE49-F238E27FC236}">
                <a16:creationId xmlns:a16="http://schemas.microsoft.com/office/drawing/2014/main" id="{79129B3F-9B94-4790-BA62-46B4EB9275C9}"/>
              </a:ext>
            </a:extLst>
          </p:cNvPr>
          <p:cNvSpPr txBox="1">
            <a:spLocks noChangeArrowheads="1"/>
          </p:cNvSpPr>
          <p:nvPr/>
        </p:nvSpPr>
        <p:spPr bwMode="auto">
          <a:xfrm>
            <a:off x="191069" y="1194438"/>
            <a:ext cx="533084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Our science topics this year will include: </a:t>
            </a:r>
          </a:p>
          <a:p>
            <a:pPr marL="342900" indent="-342900">
              <a:spcBef>
                <a:spcPct val="0"/>
              </a:spcBef>
              <a:spcAft>
                <a:spcPts val="600"/>
              </a:spcAft>
            </a:pPr>
            <a:r>
              <a:rPr lang="en-GB" altLang="en-US" sz="2400" dirty="0">
                <a:solidFill>
                  <a:schemeClr val="bg1"/>
                </a:solidFill>
                <a:latin typeface="Calibri" panose="020F0502020204030204" pitchFamily="34" charset="0"/>
                <a:cs typeface="Calibri" panose="020F0502020204030204" pitchFamily="34" charset="0"/>
              </a:rPr>
              <a:t>Teeth and digestion</a:t>
            </a:r>
          </a:p>
          <a:p>
            <a:pPr marL="342900" indent="-342900">
              <a:spcBef>
                <a:spcPct val="0"/>
              </a:spcBef>
              <a:spcAft>
                <a:spcPts val="600"/>
              </a:spcAft>
            </a:pPr>
            <a:r>
              <a:rPr lang="en-GB" altLang="en-US" sz="2400" dirty="0">
                <a:solidFill>
                  <a:schemeClr val="bg1"/>
                </a:solidFill>
                <a:latin typeface="Calibri" panose="020F0502020204030204" pitchFamily="34" charset="0"/>
                <a:cs typeface="Calibri" panose="020F0502020204030204" pitchFamily="34" charset="0"/>
              </a:rPr>
              <a:t>States of matter</a:t>
            </a:r>
          </a:p>
          <a:p>
            <a:pPr marL="342900" indent="-342900">
              <a:spcBef>
                <a:spcPct val="0"/>
              </a:spcBef>
              <a:spcAft>
                <a:spcPts val="600"/>
              </a:spcAft>
            </a:pPr>
            <a:r>
              <a:rPr lang="en-GB" altLang="en-US" sz="2400" dirty="0">
                <a:solidFill>
                  <a:schemeClr val="bg1"/>
                </a:solidFill>
                <a:latin typeface="Calibri" panose="020F0502020204030204" pitchFamily="34" charset="0"/>
                <a:cs typeface="Calibri" panose="020F0502020204030204" pitchFamily="34" charset="0"/>
              </a:rPr>
              <a:t>Sound</a:t>
            </a:r>
          </a:p>
          <a:p>
            <a:pPr marL="342900" indent="-342900">
              <a:spcBef>
                <a:spcPct val="0"/>
              </a:spcBef>
              <a:spcAft>
                <a:spcPts val="600"/>
              </a:spcAft>
            </a:pPr>
            <a:r>
              <a:rPr lang="en-GB" altLang="en-US" sz="2400" dirty="0">
                <a:solidFill>
                  <a:schemeClr val="bg1"/>
                </a:solidFill>
                <a:latin typeface="Calibri" panose="020F0502020204030204" pitchFamily="34" charset="0"/>
                <a:cs typeface="Calibri" panose="020F0502020204030204" pitchFamily="34" charset="0"/>
              </a:rPr>
              <a:t>Living things and their habitats</a:t>
            </a:r>
          </a:p>
          <a:p>
            <a:pPr marL="342900" indent="-342900">
              <a:spcBef>
                <a:spcPct val="0"/>
              </a:spcBef>
              <a:spcAft>
                <a:spcPts val="600"/>
              </a:spcAft>
            </a:pPr>
            <a:r>
              <a:rPr lang="en-GB" altLang="en-US" sz="2400" dirty="0">
                <a:solidFill>
                  <a:schemeClr val="bg1"/>
                </a:solidFill>
                <a:latin typeface="Calibri" panose="020F0502020204030204" pitchFamily="34" charset="0"/>
                <a:cs typeface="Calibri" panose="020F0502020204030204" pitchFamily="34" charset="0"/>
              </a:rPr>
              <a:t>Our changing world </a:t>
            </a:r>
          </a:p>
        </p:txBody>
      </p:sp>
      <p:pic>
        <p:nvPicPr>
          <p:cNvPr id="9" name="Picture 8">
            <a:extLst>
              <a:ext uri="{FF2B5EF4-FFF2-40B4-BE49-F238E27FC236}">
                <a16:creationId xmlns:a16="http://schemas.microsoft.com/office/drawing/2014/main" id="{C79B3240-2617-4BD4-811F-16422544619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67971" y="36983"/>
            <a:ext cx="1584960" cy="1347470"/>
          </a:xfrm>
          <a:prstGeom prst="rect">
            <a:avLst/>
          </a:prstGeom>
          <a:noFill/>
        </p:spPr>
      </p:pic>
    </p:spTree>
    <p:extLst>
      <p:ext uri="{BB962C8B-B14F-4D97-AF65-F5344CB8AC3E}">
        <p14:creationId xmlns:p14="http://schemas.microsoft.com/office/powerpoint/2010/main" val="154854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91069" y="0"/>
            <a:ext cx="8065164"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0070C0"/>
                </a:solidFill>
              </a:rPr>
              <a:t>Humanities</a:t>
            </a:r>
            <a:endParaRPr lang="en-US" sz="7200" b="1" cap="none" spc="0" dirty="0">
              <a:ln/>
              <a:solidFill>
                <a:srgbClr val="0070C0"/>
              </a:solidFill>
              <a:effectLst/>
            </a:endParaRPr>
          </a:p>
        </p:txBody>
      </p:sp>
      <p:pic>
        <p:nvPicPr>
          <p:cNvPr id="9218" name="Picture 2" descr="Image result for romans">
            <a:extLst>
              <a:ext uri="{FF2B5EF4-FFF2-40B4-BE49-F238E27FC236}">
                <a16:creationId xmlns:a16="http://schemas.microsoft.com/office/drawing/2014/main" id="{2280C5AF-48A5-4134-B929-45BD606E9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9" y="5110364"/>
            <a:ext cx="2891257" cy="15635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nglo Saxons">
            <a:extLst>
              <a:ext uri="{FF2B5EF4-FFF2-40B4-BE49-F238E27FC236}">
                <a16:creationId xmlns:a16="http://schemas.microsoft.com/office/drawing/2014/main" id="{A1E12317-EA56-4A9F-9A5C-DCA2848C7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954" y="4960632"/>
            <a:ext cx="1361752" cy="178685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africa silhouette">
            <a:extLst>
              <a:ext uri="{FF2B5EF4-FFF2-40B4-BE49-F238E27FC236}">
                <a16:creationId xmlns:a16="http://schemas.microsoft.com/office/drawing/2014/main" id="{36556DB4-D8A2-4F52-9915-415A6C863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147" y="4878830"/>
            <a:ext cx="2222692" cy="17217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982CD7CD-0CCD-4E30-B566-91C50E2C4B3E}"/>
              </a:ext>
            </a:extLst>
          </p:cNvPr>
          <p:cNvSpPr txBox="1">
            <a:spLocks noChangeArrowheads="1"/>
          </p:cNvSpPr>
          <p:nvPr/>
        </p:nvSpPr>
        <p:spPr bwMode="auto">
          <a:xfrm>
            <a:off x="149656" y="994532"/>
            <a:ext cx="8994344"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Where possible, we link our experiences and writing to Science, History or Geography.</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Our Humanities topics include: Romans, Anglo-Saxons, comparing Italy and the UK and Mountains.</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Some of our experiences include: Roman Day, African story telling,  </a:t>
            </a:r>
            <a:r>
              <a:rPr lang="en-GB" altLang="en-US" sz="2400" dirty="0" err="1">
                <a:solidFill>
                  <a:schemeClr val="bg1"/>
                </a:solidFill>
                <a:latin typeface="Calibri" panose="020F0502020204030204" pitchFamily="34" charset="0"/>
                <a:cs typeface="Calibri" panose="020F0502020204030204" pitchFamily="34" charset="0"/>
              </a:rPr>
              <a:t>Greatmoor</a:t>
            </a:r>
            <a:r>
              <a:rPr lang="en-GB" altLang="en-US" sz="2400" dirty="0">
                <a:solidFill>
                  <a:schemeClr val="bg1"/>
                </a:solidFill>
                <a:latin typeface="Calibri" panose="020F0502020204030204" pitchFamily="34" charset="0"/>
                <a:cs typeface="Calibri" panose="020F0502020204030204" pitchFamily="34" charset="0"/>
              </a:rPr>
              <a:t> Recycling Centre and working with the Chiltern Rangers</a:t>
            </a:r>
          </a:p>
          <a:p>
            <a:pPr>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The cost of the visits or outings are approximately £10 per term, however it is possible to pay the full £30 and this will cover the cost of all visits/outings for the year.</a:t>
            </a:r>
          </a:p>
        </p:txBody>
      </p:sp>
      <p:pic>
        <p:nvPicPr>
          <p:cNvPr id="9" name="Picture 8">
            <a:extLst>
              <a:ext uri="{FF2B5EF4-FFF2-40B4-BE49-F238E27FC236}">
                <a16:creationId xmlns:a16="http://schemas.microsoft.com/office/drawing/2014/main" id="{E440DF18-972B-4853-A27E-6B527454E9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589742" y="10445"/>
            <a:ext cx="1315753" cy="1108141"/>
          </a:xfrm>
          <a:prstGeom prst="rect">
            <a:avLst/>
          </a:prstGeom>
          <a:noFill/>
        </p:spPr>
      </p:pic>
    </p:spTree>
    <p:extLst>
      <p:ext uri="{BB962C8B-B14F-4D97-AF65-F5344CB8AC3E}">
        <p14:creationId xmlns:p14="http://schemas.microsoft.com/office/powerpoint/2010/main" val="257189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91069" y="0"/>
            <a:ext cx="7019373"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0070C0"/>
                </a:solidFill>
              </a:rPr>
              <a:t>Computing</a:t>
            </a:r>
            <a:endParaRPr lang="en-US" sz="7200" b="1" cap="none" spc="0" dirty="0">
              <a:ln/>
              <a:solidFill>
                <a:srgbClr val="0070C0"/>
              </a:solidFill>
              <a:effectLst/>
            </a:endParaRPr>
          </a:p>
        </p:txBody>
      </p:sp>
      <p:sp>
        <p:nvSpPr>
          <p:cNvPr id="8" name="TextBox 1">
            <a:extLst>
              <a:ext uri="{FF2B5EF4-FFF2-40B4-BE49-F238E27FC236}">
                <a16:creationId xmlns:a16="http://schemas.microsoft.com/office/drawing/2014/main" id="{982CD7CD-0CCD-4E30-B566-91C50E2C4B3E}"/>
              </a:ext>
            </a:extLst>
          </p:cNvPr>
          <p:cNvSpPr txBox="1">
            <a:spLocks noChangeArrowheads="1"/>
          </p:cNvSpPr>
          <p:nvPr/>
        </p:nvSpPr>
        <p:spPr bwMode="auto">
          <a:xfrm>
            <a:off x="149656" y="994532"/>
            <a:ext cx="8994344"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We cover six Computing units this year. </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These include:</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 Scratch – learning the basics of coding and programming,</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Website design,</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Data handling – making and using spreadsheets.</a:t>
            </a:r>
          </a:p>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We also continue to teach the children about Internet Safety – PLEASE be aware of what your children are looking at and playing online when at home.</a:t>
            </a:r>
          </a:p>
        </p:txBody>
      </p:sp>
      <p:pic>
        <p:nvPicPr>
          <p:cNvPr id="9" name="Picture 8">
            <a:extLst>
              <a:ext uri="{FF2B5EF4-FFF2-40B4-BE49-F238E27FC236}">
                <a16:creationId xmlns:a16="http://schemas.microsoft.com/office/drawing/2014/main" id="{E440DF18-972B-4853-A27E-6B527454E9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89742" y="10445"/>
            <a:ext cx="1315753" cy="1108141"/>
          </a:xfrm>
          <a:prstGeom prst="rect">
            <a:avLst/>
          </a:prstGeom>
          <a:noFill/>
        </p:spPr>
      </p:pic>
      <p:pic>
        <p:nvPicPr>
          <p:cNvPr id="3" name="Picture 2">
            <a:extLst>
              <a:ext uri="{FF2B5EF4-FFF2-40B4-BE49-F238E27FC236}">
                <a16:creationId xmlns:a16="http://schemas.microsoft.com/office/drawing/2014/main" id="{E1C4226B-E277-4EA5-BF4E-41098C1F06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3817" y="4426241"/>
            <a:ext cx="1923801" cy="1831458"/>
          </a:xfrm>
          <a:prstGeom prst="rect">
            <a:avLst/>
          </a:prstGeom>
        </p:spPr>
      </p:pic>
      <p:pic>
        <p:nvPicPr>
          <p:cNvPr id="7" name="Picture 6">
            <a:extLst>
              <a:ext uri="{FF2B5EF4-FFF2-40B4-BE49-F238E27FC236}">
                <a16:creationId xmlns:a16="http://schemas.microsoft.com/office/drawing/2014/main" id="{4705871D-9E1D-4C6E-A027-7A87D8AC3D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69799" y="4520516"/>
            <a:ext cx="2700770" cy="1800514"/>
          </a:xfrm>
          <a:prstGeom prst="rect">
            <a:avLst/>
          </a:prstGeom>
        </p:spPr>
      </p:pic>
    </p:spTree>
    <p:extLst>
      <p:ext uri="{BB962C8B-B14F-4D97-AF65-F5344CB8AC3E}">
        <p14:creationId xmlns:p14="http://schemas.microsoft.com/office/powerpoint/2010/main" val="127169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127464" y="0"/>
            <a:ext cx="6082978"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0070C0"/>
                </a:solidFill>
              </a:rPr>
              <a:t>Art &amp; D&amp;T</a:t>
            </a:r>
            <a:endParaRPr lang="en-US" sz="7200" b="1" cap="none" spc="0" dirty="0">
              <a:ln/>
              <a:solidFill>
                <a:srgbClr val="0070C0"/>
              </a:solidFill>
              <a:effectLst/>
            </a:endParaRPr>
          </a:p>
        </p:txBody>
      </p:sp>
      <p:sp>
        <p:nvSpPr>
          <p:cNvPr id="8" name="TextBox 1">
            <a:extLst>
              <a:ext uri="{FF2B5EF4-FFF2-40B4-BE49-F238E27FC236}">
                <a16:creationId xmlns:a16="http://schemas.microsoft.com/office/drawing/2014/main" id="{982CD7CD-0CCD-4E30-B566-91C50E2C4B3E}"/>
              </a:ext>
            </a:extLst>
          </p:cNvPr>
          <p:cNvSpPr txBox="1">
            <a:spLocks noChangeArrowheads="1"/>
          </p:cNvSpPr>
          <p:nvPr/>
        </p:nvSpPr>
        <p:spPr bwMode="auto">
          <a:xfrm>
            <a:off x="266330" y="1287262"/>
            <a:ext cx="8877670"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r>
              <a:rPr lang="en-GB" altLang="en-US" sz="2400" dirty="0">
                <a:solidFill>
                  <a:schemeClr val="bg1"/>
                </a:solidFill>
                <a:latin typeface="Calibri" panose="020F0502020204030204" pitchFamily="34" charset="0"/>
                <a:cs typeface="Calibri" panose="020F0502020204030204" pitchFamily="34" charset="0"/>
              </a:rPr>
              <a:t>Art and D.T. are each taught every other half term.</a:t>
            </a:r>
          </a:p>
          <a:p>
            <a:pPr>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We will be learning about Picasso and Monet, in Art, studying their unique styles and producing work in imitation of these styles. Later on in the year, we will also be studying the sculpture of Henry Moore.</a:t>
            </a:r>
          </a:p>
          <a:p>
            <a:pPr>
              <a:spcBef>
                <a:spcPct val="0"/>
              </a:spcBef>
              <a:buFontTx/>
              <a:buNone/>
            </a:pPr>
            <a:endParaRPr lang="en-GB" altLang="en-US" sz="2400" dirty="0">
              <a:solidFill>
                <a:schemeClr val="bg1"/>
              </a:solidFill>
              <a:latin typeface="Calibri" panose="020F0502020204030204" pitchFamily="34" charset="0"/>
              <a:cs typeface="Calibri" panose="020F0502020204030204" pitchFamily="34" charset="0"/>
            </a:endParaRPr>
          </a:p>
          <a:p>
            <a:pPr>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In DT, children will be making Italian pizza and sewing, as well as making a cool box for the summer.</a:t>
            </a:r>
          </a:p>
        </p:txBody>
      </p:sp>
      <p:pic>
        <p:nvPicPr>
          <p:cNvPr id="9" name="Picture 8">
            <a:extLst>
              <a:ext uri="{FF2B5EF4-FFF2-40B4-BE49-F238E27FC236}">
                <a16:creationId xmlns:a16="http://schemas.microsoft.com/office/drawing/2014/main" id="{E440DF18-972B-4853-A27E-6B527454E9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89742" y="10445"/>
            <a:ext cx="1315753" cy="1108141"/>
          </a:xfrm>
          <a:prstGeom prst="rect">
            <a:avLst/>
          </a:prstGeom>
          <a:noFill/>
        </p:spPr>
      </p:pic>
      <p:pic>
        <p:nvPicPr>
          <p:cNvPr id="3" name="Picture 2">
            <a:extLst>
              <a:ext uri="{FF2B5EF4-FFF2-40B4-BE49-F238E27FC236}">
                <a16:creationId xmlns:a16="http://schemas.microsoft.com/office/drawing/2014/main" id="{9BB0909F-0371-4F78-AAD0-1EE37F185F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3385" y="4296793"/>
            <a:ext cx="2610533" cy="2148395"/>
          </a:xfrm>
          <a:prstGeom prst="rect">
            <a:avLst/>
          </a:prstGeom>
        </p:spPr>
      </p:pic>
      <p:pic>
        <p:nvPicPr>
          <p:cNvPr id="7" name="Picture 6">
            <a:extLst>
              <a:ext uri="{FF2B5EF4-FFF2-40B4-BE49-F238E27FC236}">
                <a16:creationId xmlns:a16="http://schemas.microsoft.com/office/drawing/2014/main" id="{FF57C8BD-6F8E-4758-B4D9-CA70C28B9C7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38928" y="4296793"/>
            <a:ext cx="2987237" cy="1990714"/>
          </a:xfrm>
          <a:prstGeom prst="rect">
            <a:avLst/>
          </a:prstGeom>
        </p:spPr>
      </p:pic>
      <p:pic>
        <p:nvPicPr>
          <p:cNvPr id="12" name="Picture 11">
            <a:extLst>
              <a:ext uri="{FF2B5EF4-FFF2-40B4-BE49-F238E27FC236}">
                <a16:creationId xmlns:a16="http://schemas.microsoft.com/office/drawing/2014/main" id="{93D8ABFD-01B5-480E-B336-520B4931C03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601078" y="4329993"/>
            <a:ext cx="1590690" cy="2132024"/>
          </a:xfrm>
          <a:prstGeom prst="rect">
            <a:avLst/>
          </a:prstGeom>
        </p:spPr>
      </p:pic>
      <p:sp>
        <p:nvSpPr>
          <p:cNvPr id="13" name="TextBox 12">
            <a:extLst>
              <a:ext uri="{FF2B5EF4-FFF2-40B4-BE49-F238E27FC236}">
                <a16:creationId xmlns:a16="http://schemas.microsoft.com/office/drawing/2014/main" id="{A2BD1ACE-1906-4267-8FA2-5B6438B4E305}"/>
              </a:ext>
            </a:extLst>
          </p:cNvPr>
          <p:cNvSpPr txBox="1"/>
          <p:nvPr/>
        </p:nvSpPr>
        <p:spPr>
          <a:xfrm>
            <a:off x="3425986" y="6750149"/>
            <a:ext cx="1590690" cy="369332"/>
          </a:xfrm>
          <a:prstGeom prst="rect">
            <a:avLst/>
          </a:prstGeom>
          <a:noFill/>
        </p:spPr>
        <p:txBody>
          <a:bodyPr wrap="square" rtlCol="0">
            <a:spAutoFit/>
          </a:bodyPr>
          <a:lstStyle/>
          <a:p>
            <a:r>
              <a:rPr lang="en-GB" sz="900">
                <a:hlinkClick r:id="rId8" tooltip="http://www.flickr.com/photos/atoach/6196260610/"/>
              </a:rPr>
              <a:t>This Photo</a:t>
            </a:r>
            <a:r>
              <a:rPr lang="en-GB" sz="900"/>
              <a:t> by Unknown Author is licensed under </a:t>
            </a:r>
            <a:r>
              <a:rPr lang="en-GB" sz="900">
                <a:hlinkClick r:id="rId9" tooltip="https://creativecommons.org/licenses/by/3.0/"/>
              </a:rPr>
              <a:t>CC BY</a:t>
            </a:r>
            <a:endParaRPr lang="en-GB" sz="900"/>
          </a:p>
        </p:txBody>
      </p:sp>
    </p:spTree>
    <p:extLst>
      <p:ext uri="{BB962C8B-B14F-4D97-AF65-F5344CB8AC3E}">
        <p14:creationId xmlns:p14="http://schemas.microsoft.com/office/powerpoint/2010/main" val="68627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983439" y="0"/>
            <a:ext cx="7210442"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0070C0"/>
                </a:solidFill>
              </a:rPr>
              <a:t>PE</a:t>
            </a:r>
            <a:endParaRPr lang="en-US" sz="7200" b="1" cap="none" spc="0" dirty="0">
              <a:ln/>
              <a:solidFill>
                <a:srgbClr val="0070C0"/>
              </a:solidFill>
              <a:effectLst/>
            </a:endParaRPr>
          </a:p>
        </p:txBody>
      </p:sp>
      <p:sp>
        <p:nvSpPr>
          <p:cNvPr id="6" name="TextBox 5">
            <a:extLst>
              <a:ext uri="{FF2B5EF4-FFF2-40B4-BE49-F238E27FC236}">
                <a16:creationId xmlns:a16="http://schemas.microsoft.com/office/drawing/2014/main" id="{F02AEE36-E378-407A-8407-EE2A3089A3ED}"/>
              </a:ext>
            </a:extLst>
          </p:cNvPr>
          <p:cNvSpPr txBox="1"/>
          <p:nvPr/>
        </p:nvSpPr>
        <p:spPr>
          <a:xfrm>
            <a:off x="105083" y="1349517"/>
            <a:ext cx="8933834" cy="4001095"/>
          </a:xfrm>
          <a:prstGeom prst="rect">
            <a:avLst/>
          </a:prstGeom>
          <a:noFill/>
        </p:spPr>
        <p:txBody>
          <a:bodyPr wrap="square">
            <a:spAutoFit/>
          </a:bodyPr>
          <a:lstStyle/>
          <a:p>
            <a:pPr>
              <a:defRPr/>
            </a:pPr>
            <a:r>
              <a:rPr lang="en-GB" sz="2400" dirty="0">
                <a:solidFill>
                  <a:schemeClr val="bg1"/>
                </a:solidFill>
                <a:latin typeface="Calibri" panose="020F0502020204030204" pitchFamily="34" charset="0"/>
                <a:cs typeface="Calibri" panose="020F0502020204030204" pitchFamily="34" charset="0"/>
              </a:rPr>
              <a:t>Year 4 classes have PE twice a week (including swimming) so your child needs an appropriate PE kit in school every day. </a:t>
            </a:r>
          </a:p>
          <a:p>
            <a:pPr>
              <a:defRPr/>
            </a:pPr>
            <a:endParaRPr lang="en-GB" sz="2000" dirty="0">
              <a:solidFill>
                <a:schemeClr val="bg1"/>
              </a:solidFill>
              <a:latin typeface="Calibri" panose="020F0502020204030204" pitchFamily="34" charset="0"/>
              <a:cs typeface="Calibri" panose="020F0502020204030204" pitchFamily="34" charset="0"/>
            </a:endParaRPr>
          </a:p>
          <a:p>
            <a:pPr>
              <a:defRPr/>
            </a:pPr>
            <a:r>
              <a:rPr lang="en-GB" sz="2400" dirty="0">
                <a:solidFill>
                  <a:schemeClr val="bg1"/>
                </a:solidFill>
                <a:latin typeface="Calibri" panose="020F0502020204030204" pitchFamily="34" charset="0"/>
                <a:cs typeface="Calibri" panose="020F0502020204030204" pitchFamily="34" charset="0"/>
              </a:rPr>
              <a:t>For Summer, black shorts and a white t-shirt. </a:t>
            </a:r>
          </a:p>
          <a:p>
            <a:pPr>
              <a:defRPr/>
            </a:pPr>
            <a:r>
              <a:rPr lang="en-GB" sz="2400" dirty="0">
                <a:solidFill>
                  <a:schemeClr val="bg1"/>
                </a:solidFill>
                <a:latin typeface="Calibri" panose="020F0502020204030204" pitchFamily="34" charset="0"/>
                <a:cs typeface="Calibri" panose="020F0502020204030204" pitchFamily="34" charset="0"/>
              </a:rPr>
              <a:t>For Winter, black tracksuit bottoms, a t-shirt and a sweater.</a:t>
            </a:r>
          </a:p>
          <a:p>
            <a:pPr>
              <a:defRPr/>
            </a:pPr>
            <a:endParaRPr lang="en-GB" sz="2400" dirty="0">
              <a:solidFill>
                <a:schemeClr val="bg1"/>
              </a:solidFill>
              <a:latin typeface="Calibri" panose="020F0502020204030204" pitchFamily="34" charset="0"/>
              <a:cs typeface="Calibri" panose="020F0502020204030204" pitchFamily="34" charset="0"/>
            </a:endParaRPr>
          </a:p>
          <a:p>
            <a:pPr>
              <a:defRPr/>
            </a:pPr>
            <a:r>
              <a:rPr lang="en-GB" sz="2400" dirty="0">
                <a:solidFill>
                  <a:schemeClr val="bg1"/>
                </a:solidFill>
                <a:latin typeface="Calibri" panose="020F0502020204030204" pitchFamily="34" charset="0"/>
                <a:cs typeface="Calibri" panose="020F0502020204030204" pitchFamily="34" charset="0"/>
              </a:rPr>
              <a:t>Every piece of school uniform – including PE kits – should be clearly labelled with the child’s name.</a:t>
            </a:r>
          </a:p>
          <a:p>
            <a:pPr>
              <a:defRPr/>
            </a:pPr>
            <a:endParaRPr lang="en-GB" sz="2000" dirty="0">
              <a:solidFill>
                <a:schemeClr val="bg1"/>
              </a:solidFill>
              <a:latin typeface="Calibri" panose="020F0502020204030204" pitchFamily="34" charset="0"/>
              <a:cs typeface="Calibri" panose="020F0502020204030204" pitchFamily="34" charset="0"/>
            </a:endParaRPr>
          </a:p>
          <a:p>
            <a:pPr>
              <a:defRPr/>
            </a:pPr>
            <a:r>
              <a:rPr lang="en-GB" sz="2400" dirty="0">
                <a:solidFill>
                  <a:schemeClr val="bg1"/>
                </a:solidFill>
                <a:latin typeface="Calibri" panose="020F0502020204030204" pitchFamily="34" charset="0"/>
                <a:cs typeface="Calibri" panose="020F0502020204030204" pitchFamily="34" charset="0"/>
              </a:rPr>
              <a:t>Please ensure they have sturdy trainers.</a:t>
            </a:r>
          </a:p>
          <a:p>
            <a:pPr algn="ctr">
              <a:defRPr/>
            </a:pPr>
            <a:endParaRPr lang="en-GB" sz="2200" dirty="0">
              <a:solidFill>
                <a:schemeClr val="bg1"/>
              </a:solidFill>
              <a:latin typeface="Comic Sans MS" panose="030F0702030302020204" pitchFamily="66" charset="0"/>
            </a:endParaRPr>
          </a:p>
        </p:txBody>
      </p:sp>
      <p:pic>
        <p:nvPicPr>
          <p:cNvPr id="1028" name="Picture 4" descr="Image result for PE kits">
            <a:extLst>
              <a:ext uri="{FF2B5EF4-FFF2-40B4-BE49-F238E27FC236}">
                <a16:creationId xmlns:a16="http://schemas.microsoft.com/office/drawing/2014/main" id="{AC57BCF7-AECB-435E-8260-4D1B02EDE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85" y="5136104"/>
            <a:ext cx="1760677" cy="1721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iners for kids">
            <a:extLst>
              <a:ext uri="{FF2B5EF4-FFF2-40B4-BE49-F238E27FC236}">
                <a16:creationId xmlns:a16="http://schemas.microsoft.com/office/drawing/2014/main" id="{0298DDFE-65EA-422B-B96C-6EFB3E46B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716" y="4727632"/>
            <a:ext cx="1631359" cy="1631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6754248-787A-44BF-94CC-905E90C2D4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19370" y="95920"/>
            <a:ext cx="1584960" cy="1347470"/>
          </a:xfrm>
          <a:prstGeom prst="rect">
            <a:avLst/>
          </a:prstGeom>
          <a:noFill/>
        </p:spPr>
      </p:pic>
    </p:spTree>
    <p:extLst>
      <p:ext uri="{BB962C8B-B14F-4D97-AF65-F5344CB8AC3E}">
        <p14:creationId xmlns:p14="http://schemas.microsoft.com/office/powerpoint/2010/main" val="78740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0121E-FE41-4766-A871-66E16408D111}"/>
              </a:ext>
            </a:extLst>
          </p:cNvPr>
          <p:cNvSpPr/>
          <p:nvPr/>
        </p:nvSpPr>
        <p:spPr>
          <a:xfrm>
            <a:off x="1556234" y="72733"/>
            <a:ext cx="657744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274FA4"/>
                </a:solidFill>
                <a:effectLst>
                  <a:outerShdw blurRad="12700" dist="38100" dir="2700000" algn="tl" rotWithShape="0">
                    <a:prstClr val="white">
                      <a:lumMod val="50000"/>
                    </a:prstClr>
                  </a:outerShdw>
                </a:effectLst>
                <a:uLnTx/>
                <a:uFillTx/>
                <a:latin typeface="Arial Black" panose="020B0A04020102020204" pitchFamily="34" charset="0"/>
                <a:ea typeface="+mn-ea"/>
                <a:cs typeface="+mn-cs"/>
              </a:rPr>
              <a:t>Swimming</a:t>
            </a:r>
          </a:p>
        </p:txBody>
      </p:sp>
      <p:sp>
        <p:nvSpPr>
          <p:cNvPr id="2" name="TextBox 1">
            <a:extLst>
              <a:ext uri="{FF2B5EF4-FFF2-40B4-BE49-F238E27FC236}">
                <a16:creationId xmlns:a16="http://schemas.microsoft.com/office/drawing/2014/main" id="{4B7FA5D9-97DC-492E-963F-7BC33D13A1B6}"/>
              </a:ext>
            </a:extLst>
          </p:cNvPr>
          <p:cNvSpPr txBox="1"/>
          <p:nvPr/>
        </p:nvSpPr>
        <p:spPr>
          <a:xfrm>
            <a:off x="504965" y="1409026"/>
            <a:ext cx="8267973"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200" noProof="0" dirty="0">
                <a:solidFill>
                  <a:prstClr val="black"/>
                </a:solidFill>
                <a:latin typeface="Calibri" panose="020F0502020204030204" pitchFamily="34" charset="0"/>
                <a:cs typeface="Calibri" panose="020F0502020204030204" pitchFamily="34" charset="0"/>
              </a:rPr>
              <a:t>Swimming lessons started on Monday 13</a:t>
            </a:r>
            <a:r>
              <a:rPr lang="en-GB" sz="3200" baseline="30000" dirty="0" err="1">
                <a:solidFill>
                  <a:prstClr val="black"/>
                </a:solidFill>
                <a:latin typeface="Calibri" panose="020F0502020204030204" pitchFamily="34" charset="0"/>
                <a:cs typeface="Calibri" panose="020F0502020204030204" pitchFamily="34" charset="0"/>
              </a:rPr>
              <a:t>th</a:t>
            </a:r>
            <a:r>
              <a:rPr lang="en-GB" sz="3200" noProof="0" dirty="0">
                <a:solidFill>
                  <a:prstClr val="black"/>
                </a:solidFill>
                <a:latin typeface="Calibri" panose="020F0502020204030204" pitchFamily="34" charset="0"/>
                <a:cs typeface="Calibri" panose="020F0502020204030204" pitchFamily="34" charset="0"/>
              </a:rPr>
              <a:t> September for </a:t>
            </a:r>
            <a:r>
              <a:rPr lang="en-GB" sz="3200" b="1" noProof="0" dirty="0">
                <a:solidFill>
                  <a:srgbClr val="FF0000"/>
                </a:solidFill>
                <a:latin typeface="Calibri" panose="020F0502020204030204" pitchFamily="34" charset="0"/>
                <a:cs typeface="Calibri" panose="020F0502020204030204" pitchFamily="34" charset="0"/>
              </a:rPr>
              <a:t>4D and half of 4S.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strike="noStrike" kern="1200" cap="none" spc="0" normalizeH="0" baseline="0" dirty="0">
              <a:ln>
                <a:noFill/>
              </a:ln>
              <a:solidFill>
                <a:srgbClr val="FF000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noProof="0" dirty="0">
                <a:latin typeface="Calibri" panose="020F0502020204030204" pitchFamily="34" charset="0"/>
                <a:cs typeface="Calibri" panose="020F0502020204030204" pitchFamily="34" charset="0"/>
              </a:rPr>
              <a:t>Each class will have 11 x 1 hour lessons.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3200" dirty="0">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noProof="0" dirty="0">
                <a:latin typeface="Calibri" panose="020F0502020204030204" pitchFamily="34" charset="0"/>
                <a:cs typeface="Calibri" panose="020F0502020204030204" pitchFamily="34" charset="0"/>
              </a:rPr>
              <a:t>Children will be back at school to be collected at the normal time.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i="0" strike="noStrike" kern="1200" cap="none" spc="0" normalizeH="0" baseline="0" dirty="0">
              <a:ln>
                <a:noFill/>
              </a:ln>
              <a:effectLst/>
              <a:uLnTx/>
              <a:uFillTx/>
              <a:latin typeface="Tw Cen MT" panose="020B06020201040206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i="0" strike="noStrike" kern="1200" cap="none" spc="0" normalizeH="0" baseline="0" noProof="0" dirty="0">
              <a:ln>
                <a:noFill/>
              </a:ln>
              <a:effectLst/>
              <a:uLnTx/>
              <a:uFillTx/>
              <a:latin typeface="Tw Cen MT" panose="020B0602020104020603"/>
            </a:endParaRPr>
          </a:p>
        </p:txBody>
      </p:sp>
      <p:pic>
        <p:nvPicPr>
          <p:cNvPr id="22" name="Picture 21">
            <a:extLst>
              <a:ext uri="{FF2B5EF4-FFF2-40B4-BE49-F238E27FC236}">
                <a16:creationId xmlns:a16="http://schemas.microsoft.com/office/drawing/2014/main" id="{B5180B9A-EB0B-4745-985C-15939011E2CD}"/>
              </a:ext>
            </a:extLst>
          </p:cNvPr>
          <p:cNvPicPr>
            <a:picLocks noChangeAspect="1"/>
          </p:cNvPicPr>
          <p:nvPr/>
        </p:nvPicPr>
        <p:blipFill>
          <a:blip r:embed="rId2"/>
          <a:stretch>
            <a:fillRect/>
          </a:stretch>
        </p:blipFill>
        <p:spPr>
          <a:xfrm>
            <a:off x="6152282" y="4771754"/>
            <a:ext cx="1356633" cy="1622988"/>
          </a:xfrm>
          <a:prstGeom prst="rect">
            <a:avLst/>
          </a:prstGeom>
        </p:spPr>
      </p:pic>
    </p:spTree>
    <p:extLst>
      <p:ext uri="{BB962C8B-B14F-4D97-AF65-F5344CB8AC3E}">
        <p14:creationId xmlns:p14="http://schemas.microsoft.com/office/powerpoint/2010/main" val="264000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0121E-FE41-4766-A871-66E16408D111}"/>
              </a:ext>
            </a:extLst>
          </p:cNvPr>
          <p:cNvSpPr/>
          <p:nvPr/>
        </p:nvSpPr>
        <p:spPr>
          <a:xfrm>
            <a:off x="1500264" y="1933357"/>
            <a:ext cx="6530553"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274FA4"/>
                </a:solidFill>
                <a:effectLst>
                  <a:outerShdw blurRad="12700" dist="38100" dir="2700000" algn="tl" rotWithShape="0">
                    <a:prstClr val="white">
                      <a:lumMod val="50000"/>
                    </a:prstClr>
                  </a:outerShdw>
                </a:effectLst>
                <a:uLnTx/>
                <a:uFillTx/>
                <a:latin typeface="Arial Black" panose="020B0A04020102020204" pitchFamily="34" charset="0"/>
                <a:ea typeface="+mn-ea"/>
                <a:cs typeface="+mn-cs"/>
              </a:rPr>
              <a:t>Why do we need to learn to swim?</a:t>
            </a:r>
          </a:p>
        </p:txBody>
      </p:sp>
      <p:pic>
        <p:nvPicPr>
          <p:cNvPr id="6" name="Picture 5">
            <a:extLst>
              <a:ext uri="{FF2B5EF4-FFF2-40B4-BE49-F238E27FC236}">
                <a16:creationId xmlns:a16="http://schemas.microsoft.com/office/drawing/2014/main" id="{FF0F5EE4-D360-48F3-A4CE-D90BF750BAC4}"/>
              </a:ext>
            </a:extLst>
          </p:cNvPr>
          <p:cNvPicPr>
            <a:picLocks noChangeAspect="1"/>
          </p:cNvPicPr>
          <p:nvPr/>
        </p:nvPicPr>
        <p:blipFill>
          <a:blip r:embed="rId2"/>
          <a:stretch>
            <a:fillRect/>
          </a:stretch>
        </p:blipFill>
        <p:spPr>
          <a:xfrm>
            <a:off x="162200" y="4770506"/>
            <a:ext cx="1981477" cy="1981477"/>
          </a:xfrm>
          <a:prstGeom prst="rect">
            <a:avLst/>
          </a:prstGeom>
        </p:spPr>
      </p:pic>
      <p:pic>
        <p:nvPicPr>
          <p:cNvPr id="8" name="Picture 7">
            <a:extLst>
              <a:ext uri="{FF2B5EF4-FFF2-40B4-BE49-F238E27FC236}">
                <a16:creationId xmlns:a16="http://schemas.microsoft.com/office/drawing/2014/main" id="{7F22BECE-07AB-41E5-B4B7-0769CA1EC8BD}"/>
              </a:ext>
            </a:extLst>
          </p:cNvPr>
          <p:cNvPicPr>
            <a:picLocks noChangeAspect="1"/>
          </p:cNvPicPr>
          <p:nvPr/>
        </p:nvPicPr>
        <p:blipFill>
          <a:blip r:embed="rId3"/>
          <a:stretch>
            <a:fillRect/>
          </a:stretch>
        </p:blipFill>
        <p:spPr>
          <a:xfrm>
            <a:off x="5377218" y="263239"/>
            <a:ext cx="3620663" cy="1418291"/>
          </a:xfrm>
          <a:prstGeom prst="rect">
            <a:avLst/>
          </a:prstGeom>
        </p:spPr>
      </p:pic>
      <p:pic>
        <p:nvPicPr>
          <p:cNvPr id="10" name="Picture 9">
            <a:extLst>
              <a:ext uri="{FF2B5EF4-FFF2-40B4-BE49-F238E27FC236}">
                <a16:creationId xmlns:a16="http://schemas.microsoft.com/office/drawing/2014/main" id="{FE538025-D659-4931-B1FC-538AD4AADD46}"/>
              </a:ext>
            </a:extLst>
          </p:cNvPr>
          <p:cNvPicPr>
            <a:picLocks noChangeAspect="1"/>
          </p:cNvPicPr>
          <p:nvPr/>
        </p:nvPicPr>
        <p:blipFill>
          <a:blip r:embed="rId4"/>
          <a:stretch>
            <a:fillRect/>
          </a:stretch>
        </p:blipFill>
        <p:spPr>
          <a:xfrm>
            <a:off x="595457" y="2734606"/>
            <a:ext cx="1809614" cy="1665288"/>
          </a:xfrm>
          <a:prstGeom prst="rect">
            <a:avLst/>
          </a:prstGeom>
        </p:spPr>
      </p:pic>
      <p:pic>
        <p:nvPicPr>
          <p:cNvPr id="12" name="Picture 11">
            <a:extLst>
              <a:ext uri="{FF2B5EF4-FFF2-40B4-BE49-F238E27FC236}">
                <a16:creationId xmlns:a16="http://schemas.microsoft.com/office/drawing/2014/main" id="{AD093F35-985A-4BDF-B36D-49B90473CB48}"/>
              </a:ext>
            </a:extLst>
          </p:cNvPr>
          <p:cNvPicPr>
            <a:picLocks noChangeAspect="1"/>
          </p:cNvPicPr>
          <p:nvPr/>
        </p:nvPicPr>
        <p:blipFill>
          <a:blip r:embed="rId5"/>
          <a:stretch>
            <a:fillRect/>
          </a:stretch>
        </p:blipFill>
        <p:spPr>
          <a:xfrm>
            <a:off x="3581419" y="4487279"/>
            <a:ext cx="2210108" cy="2238687"/>
          </a:xfrm>
          <a:prstGeom prst="rect">
            <a:avLst/>
          </a:prstGeom>
        </p:spPr>
      </p:pic>
      <p:grpSp>
        <p:nvGrpSpPr>
          <p:cNvPr id="20" name="Group 19">
            <a:extLst>
              <a:ext uri="{FF2B5EF4-FFF2-40B4-BE49-F238E27FC236}">
                <a16:creationId xmlns:a16="http://schemas.microsoft.com/office/drawing/2014/main" id="{F208795E-AC81-4039-892B-7C046A37C793}"/>
              </a:ext>
            </a:extLst>
          </p:cNvPr>
          <p:cNvGrpSpPr/>
          <p:nvPr/>
        </p:nvGrpSpPr>
        <p:grpSpPr>
          <a:xfrm>
            <a:off x="6549029" y="2908615"/>
            <a:ext cx="2448852" cy="3603201"/>
            <a:chOff x="6549029" y="2908615"/>
            <a:chExt cx="2448852" cy="3603201"/>
          </a:xfrm>
        </p:grpSpPr>
        <p:pic>
          <p:nvPicPr>
            <p:cNvPr id="2" name="Picture 1">
              <a:extLst>
                <a:ext uri="{FF2B5EF4-FFF2-40B4-BE49-F238E27FC236}">
                  <a16:creationId xmlns:a16="http://schemas.microsoft.com/office/drawing/2014/main" id="{E916BAB3-30C1-4181-859E-1627EB5DAD70}"/>
                </a:ext>
              </a:extLst>
            </p:cNvPr>
            <p:cNvPicPr>
              <a:picLocks noChangeAspect="1"/>
            </p:cNvPicPr>
            <p:nvPr/>
          </p:nvPicPr>
          <p:blipFill>
            <a:blip r:embed="rId6"/>
            <a:stretch>
              <a:fillRect/>
            </a:stretch>
          </p:blipFill>
          <p:spPr>
            <a:xfrm>
              <a:off x="6967875" y="2908615"/>
              <a:ext cx="1351721" cy="2027582"/>
            </a:xfrm>
            <a:prstGeom prst="rect">
              <a:avLst/>
            </a:prstGeom>
          </p:spPr>
        </p:pic>
        <p:pic>
          <p:nvPicPr>
            <p:cNvPr id="14" name="Picture 13">
              <a:extLst>
                <a:ext uri="{FF2B5EF4-FFF2-40B4-BE49-F238E27FC236}">
                  <a16:creationId xmlns:a16="http://schemas.microsoft.com/office/drawing/2014/main" id="{327521FD-9D42-4E31-903B-065F1FA3DC78}"/>
                </a:ext>
              </a:extLst>
            </p:cNvPr>
            <p:cNvPicPr>
              <a:picLocks noChangeAspect="1"/>
            </p:cNvPicPr>
            <p:nvPr/>
          </p:nvPicPr>
          <p:blipFill>
            <a:blip r:embed="rId7"/>
            <a:stretch>
              <a:fillRect/>
            </a:stretch>
          </p:blipFill>
          <p:spPr>
            <a:xfrm>
              <a:off x="6549029" y="4732829"/>
              <a:ext cx="2448852" cy="1778987"/>
            </a:xfrm>
            <a:prstGeom prst="rect">
              <a:avLst/>
            </a:prstGeom>
          </p:spPr>
        </p:pic>
      </p:grpSp>
      <p:grpSp>
        <p:nvGrpSpPr>
          <p:cNvPr id="19" name="Group 18">
            <a:extLst>
              <a:ext uri="{FF2B5EF4-FFF2-40B4-BE49-F238E27FC236}">
                <a16:creationId xmlns:a16="http://schemas.microsoft.com/office/drawing/2014/main" id="{7B516B70-BDFB-40D2-902A-FB2AF7007085}"/>
              </a:ext>
            </a:extLst>
          </p:cNvPr>
          <p:cNvGrpSpPr/>
          <p:nvPr/>
        </p:nvGrpSpPr>
        <p:grpSpPr>
          <a:xfrm>
            <a:off x="146119" y="55346"/>
            <a:ext cx="3640384" cy="2353003"/>
            <a:chOff x="146119" y="55346"/>
            <a:chExt cx="3640384" cy="2353003"/>
          </a:xfrm>
        </p:grpSpPr>
        <p:pic>
          <p:nvPicPr>
            <p:cNvPr id="16" name="Picture 15">
              <a:extLst>
                <a:ext uri="{FF2B5EF4-FFF2-40B4-BE49-F238E27FC236}">
                  <a16:creationId xmlns:a16="http://schemas.microsoft.com/office/drawing/2014/main" id="{8E2C7032-471B-4569-8FAB-BAED4CCB5CE1}"/>
                </a:ext>
              </a:extLst>
            </p:cNvPr>
            <p:cNvPicPr>
              <a:picLocks noChangeAspect="1"/>
            </p:cNvPicPr>
            <p:nvPr/>
          </p:nvPicPr>
          <p:blipFill>
            <a:blip r:embed="rId8"/>
            <a:stretch>
              <a:fillRect/>
            </a:stretch>
          </p:blipFill>
          <p:spPr>
            <a:xfrm>
              <a:off x="146119" y="55346"/>
              <a:ext cx="1476581" cy="2353003"/>
            </a:xfrm>
            <a:prstGeom prst="rect">
              <a:avLst/>
            </a:prstGeom>
          </p:spPr>
        </p:pic>
        <p:pic>
          <p:nvPicPr>
            <p:cNvPr id="18" name="Picture 17">
              <a:extLst>
                <a:ext uri="{FF2B5EF4-FFF2-40B4-BE49-F238E27FC236}">
                  <a16:creationId xmlns:a16="http://schemas.microsoft.com/office/drawing/2014/main" id="{8CE1D9C8-C7D1-4157-9CAD-AD69CF9FCC73}"/>
                </a:ext>
              </a:extLst>
            </p:cNvPr>
            <p:cNvPicPr>
              <a:picLocks noChangeAspect="1"/>
            </p:cNvPicPr>
            <p:nvPr/>
          </p:nvPicPr>
          <p:blipFill>
            <a:blip r:embed="rId9"/>
            <a:stretch>
              <a:fillRect/>
            </a:stretch>
          </p:blipFill>
          <p:spPr>
            <a:xfrm>
              <a:off x="1887933" y="408625"/>
              <a:ext cx="1898570" cy="1272905"/>
            </a:xfrm>
            <a:prstGeom prst="rect">
              <a:avLst/>
            </a:prstGeom>
          </p:spPr>
        </p:pic>
      </p:grpSp>
    </p:spTree>
    <p:extLst>
      <p:ext uri="{BB962C8B-B14F-4D97-AF65-F5344CB8AC3E}">
        <p14:creationId xmlns:p14="http://schemas.microsoft.com/office/powerpoint/2010/main" val="254118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0121E-FE41-4766-A871-66E16408D111}"/>
              </a:ext>
            </a:extLst>
          </p:cNvPr>
          <p:cNvSpPr/>
          <p:nvPr/>
        </p:nvSpPr>
        <p:spPr>
          <a:xfrm>
            <a:off x="1556234" y="72733"/>
            <a:ext cx="657744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274FA4"/>
                </a:solidFill>
                <a:effectLst>
                  <a:outerShdw blurRad="12700" dist="38100" dir="2700000" algn="tl" rotWithShape="0">
                    <a:prstClr val="white">
                      <a:lumMod val="50000"/>
                    </a:prstClr>
                  </a:outerShdw>
                </a:effectLst>
                <a:uLnTx/>
                <a:uFillTx/>
                <a:latin typeface="Arial Black" panose="020B0A04020102020204" pitchFamily="34" charset="0"/>
                <a:ea typeface="+mn-ea"/>
                <a:cs typeface="+mn-cs"/>
              </a:rPr>
              <a:t>Swimming</a:t>
            </a:r>
          </a:p>
        </p:txBody>
      </p:sp>
      <p:sp>
        <p:nvSpPr>
          <p:cNvPr id="2" name="TextBox 1">
            <a:extLst>
              <a:ext uri="{FF2B5EF4-FFF2-40B4-BE49-F238E27FC236}">
                <a16:creationId xmlns:a16="http://schemas.microsoft.com/office/drawing/2014/main" id="{4B7FA5D9-97DC-492E-963F-7BC33D13A1B6}"/>
              </a:ext>
            </a:extLst>
          </p:cNvPr>
          <p:cNvSpPr txBox="1"/>
          <p:nvPr/>
        </p:nvSpPr>
        <p:spPr>
          <a:xfrm>
            <a:off x="504966" y="1409026"/>
            <a:ext cx="282218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What you need:</a:t>
            </a:r>
          </a:p>
        </p:txBody>
      </p:sp>
      <p:grpSp>
        <p:nvGrpSpPr>
          <p:cNvPr id="23" name="Group 22">
            <a:extLst>
              <a:ext uri="{FF2B5EF4-FFF2-40B4-BE49-F238E27FC236}">
                <a16:creationId xmlns:a16="http://schemas.microsoft.com/office/drawing/2014/main" id="{C66C2D19-5158-4A3D-BA22-D4DAC47E5EE4}"/>
              </a:ext>
            </a:extLst>
          </p:cNvPr>
          <p:cNvGrpSpPr/>
          <p:nvPr/>
        </p:nvGrpSpPr>
        <p:grpSpPr>
          <a:xfrm>
            <a:off x="532651" y="1610413"/>
            <a:ext cx="8352171" cy="2764865"/>
            <a:chOff x="532651" y="1610413"/>
            <a:chExt cx="8352171" cy="2764865"/>
          </a:xfrm>
        </p:grpSpPr>
        <p:pic>
          <p:nvPicPr>
            <p:cNvPr id="6" name="Picture 5">
              <a:extLst>
                <a:ext uri="{FF2B5EF4-FFF2-40B4-BE49-F238E27FC236}">
                  <a16:creationId xmlns:a16="http://schemas.microsoft.com/office/drawing/2014/main" id="{CEFC94D0-70C7-4953-9EC5-C802E9330A78}"/>
                </a:ext>
              </a:extLst>
            </p:cNvPr>
            <p:cNvPicPr>
              <a:picLocks noChangeAspect="1"/>
            </p:cNvPicPr>
            <p:nvPr/>
          </p:nvPicPr>
          <p:blipFill>
            <a:blip r:embed="rId2"/>
            <a:stretch>
              <a:fillRect/>
            </a:stretch>
          </p:blipFill>
          <p:spPr>
            <a:xfrm>
              <a:off x="532651" y="2194902"/>
              <a:ext cx="1191643" cy="1294234"/>
            </a:xfrm>
            <a:prstGeom prst="rect">
              <a:avLst/>
            </a:prstGeom>
          </p:spPr>
        </p:pic>
        <p:sp>
          <p:nvSpPr>
            <p:cNvPr id="7" name="TextBox 6">
              <a:extLst>
                <a:ext uri="{FF2B5EF4-FFF2-40B4-BE49-F238E27FC236}">
                  <a16:creationId xmlns:a16="http://schemas.microsoft.com/office/drawing/2014/main" id="{9B512FD5-37F7-45EC-A3BB-F7F9A702D129}"/>
                </a:ext>
              </a:extLst>
            </p:cNvPr>
            <p:cNvSpPr txBox="1"/>
            <p:nvPr/>
          </p:nvSpPr>
          <p:spPr>
            <a:xfrm>
              <a:off x="1879197" y="2128509"/>
              <a:ext cx="7005625" cy="224676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towel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Bag</a:t>
              </a:r>
            </a:p>
            <a:p>
              <a:pPr marL="285750" indent="-285750">
                <a:buFont typeface="Arial" panose="020B0604020202020204" pitchFamily="34" charset="0"/>
                <a:buChar char="•"/>
                <a:defRPr/>
              </a:pPr>
              <a:r>
                <a:rPr lang="en-GB" sz="2800" dirty="0">
                  <a:solidFill>
                    <a:prstClr val="black"/>
                  </a:solidFill>
                  <a:latin typeface="Calibri" panose="020F0502020204030204" pitchFamily="34" charset="0"/>
                  <a:cs typeface="Calibri" panose="020F0502020204030204" pitchFamily="34" charset="0"/>
                </a:rPr>
                <a:t>Swimming trunks – or close-fitting shorts. Board shorts are not acceptable!</a:t>
              </a:r>
            </a:p>
            <a:p>
              <a:pPr marR="0" lvl="0" algn="l" defTabSz="4572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9" name="Picture 8">
              <a:extLst>
                <a:ext uri="{FF2B5EF4-FFF2-40B4-BE49-F238E27FC236}">
                  <a16:creationId xmlns:a16="http://schemas.microsoft.com/office/drawing/2014/main" id="{89B9DBB1-B10A-46FE-881C-F5C50664A757}"/>
                </a:ext>
              </a:extLst>
            </p:cNvPr>
            <p:cNvPicPr>
              <a:picLocks noChangeAspect="1"/>
            </p:cNvPicPr>
            <p:nvPr/>
          </p:nvPicPr>
          <p:blipFill rotWithShape="1">
            <a:blip r:embed="rId3"/>
            <a:srcRect b="31443"/>
            <a:stretch/>
          </p:blipFill>
          <p:spPr>
            <a:xfrm>
              <a:off x="4867196" y="1655358"/>
              <a:ext cx="1028844" cy="1445315"/>
            </a:xfrm>
            <a:prstGeom prst="rect">
              <a:avLst/>
            </a:prstGeom>
          </p:spPr>
        </p:pic>
        <p:pic>
          <p:nvPicPr>
            <p:cNvPr id="11" name="Picture 10">
              <a:extLst>
                <a:ext uri="{FF2B5EF4-FFF2-40B4-BE49-F238E27FC236}">
                  <a16:creationId xmlns:a16="http://schemas.microsoft.com/office/drawing/2014/main" id="{9B30D1C1-DBE0-49D5-B3E3-C7DC012ECED8}"/>
                </a:ext>
              </a:extLst>
            </p:cNvPr>
            <p:cNvPicPr>
              <a:picLocks noChangeAspect="1"/>
            </p:cNvPicPr>
            <p:nvPr/>
          </p:nvPicPr>
          <p:blipFill>
            <a:blip r:embed="rId4"/>
            <a:stretch>
              <a:fillRect/>
            </a:stretch>
          </p:blipFill>
          <p:spPr>
            <a:xfrm>
              <a:off x="6235959" y="1610413"/>
              <a:ext cx="1160274" cy="1490260"/>
            </a:xfrm>
            <a:prstGeom prst="rect">
              <a:avLst/>
            </a:prstGeom>
          </p:spPr>
        </p:pic>
        <p:pic>
          <p:nvPicPr>
            <p:cNvPr id="13" name="Picture 12">
              <a:extLst>
                <a:ext uri="{FF2B5EF4-FFF2-40B4-BE49-F238E27FC236}">
                  <a16:creationId xmlns:a16="http://schemas.microsoft.com/office/drawing/2014/main" id="{4DE53790-577F-4ABD-97E9-5C8FCF67FEEB}"/>
                </a:ext>
              </a:extLst>
            </p:cNvPr>
            <p:cNvPicPr>
              <a:picLocks noChangeAspect="1"/>
            </p:cNvPicPr>
            <p:nvPr/>
          </p:nvPicPr>
          <p:blipFill>
            <a:blip r:embed="rId5"/>
            <a:stretch>
              <a:fillRect/>
            </a:stretch>
          </p:blipFill>
          <p:spPr>
            <a:xfrm>
              <a:off x="7548627" y="1610413"/>
              <a:ext cx="1295581" cy="1400370"/>
            </a:xfrm>
            <a:prstGeom prst="rect">
              <a:avLst/>
            </a:prstGeom>
          </p:spPr>
        </p:pic>
      </p:grpSp>
      <p:grpSp>
        <p:nvGrpSpPr>
          <p:cNvPr id="24" name="Group 23">
            <a:extLst>
              <a:ext uri="{FF2B5EF4-FFF2-40B4-BE49-F238E27FC236}">
                <a16:creationId xmlns:a16="http://schemas.microsoft.com/office/drawing/2014/main" id="{36CA6AE4-2A5A-448D-8F9D-35DF3390764C}"/>
              </a:ext>
            </a:extLst>
          </p:cNvPr>
          <p:cNvGrpSpPr/>
          <p:nvPr/>
        </p:nvGrpSpPr>
        <p:grpSpPr>
          <a:xfrm>
            <a:off x="450155" y="4056720"/>
            <a:ext cx="8432158" cy="2246769"/>
            <a:chOff x="450155" y="3843650"/>
            <a:chExt cx="8432158" cy="2246769"/>
          </a:xfrm>
        </p:grpSpPr>
        <p:pic>
          <p:nvPicPr>
            <p:cNvPr id="15" name="Picture 14">
              <a:extLst>
                <a:ext uri="{FF2B5EF4-FFF2-40B4-BE49-F238E27FC236}">
                  <a16:creationId xmlns:a16="http://schemas.microsoft.com/office/drawing/2014/main" id="{508FEC6E-2D41-4E8A-917A-B6A3EB9EF24D}"/>
                </a:ext>
              </a:extLst>
            </p:cNvPr>
            <p:cNvPicPr>
              <a:picLocks noChangeAspect="1"/>
            </p:cNvPicPr>
            <p:nvPr/>
          </p:nvPicPr>
          <p:blipFill>
            <a:blip r:embed="rId6"/>
            <a:stretch>
              <a:fillRect/>
            </a:stretch>
          </p:blipFill>
          <p:spPr>
            <a:xfrm>
              <a:off x="5129629" y="4256295"/>
              <a:ext cx="1028844" cy="1714739"/>
            </a:xfrm>
            <a:prstGeom prst="rect">
              <a:avLst/>
            </a:prstGeom>
          </p:spPr>
        </p:pic>
        <p:pic>
          <p:nvPicPr>
            <p:cNvPr id="17" name="Picture 16">
              <a:extLst>
                <a:ext uri="{FF2B5EF4-FFF2-40B4-BE49-F238E27FC236}">
                  <a16:creationId xmlns:a16="http://schemas.microsoft.com/office/drawing/2014/main" id="{14D5689B-3A21-436A-A097-EF0C4F4B877A}"/>
                </a:ext>
              </a:extLst>
            </p:cNvPr>
            <p:cNvPicPr>
              <a:picLocks noChangeAspect="1"/>
            </p:cNvPicPr>
            <p:nvPr/>
          </p:nvPicPr>
          <p:blipFill>
            <a:blip r:embed="rId7"/>
            <a:stretch>
              <a:fillRect/>
            </a:stretch>
          </p:blipFill>
          <p:spPr>
            <a:xfrm>
              <a:off x="6367389" y="4271089"/>
              <a:ext cx="1028844" cy="1657581"/>
            </a:xfrm>
            <a:prstGeom prst="rect">
              <a:avLst/>
            </a:prstGeom>
          </p:spPr>
        </p:pic>
        <p:pic>
          <p:nvPicPr>
            <p:cNvPr id="19" name="Picture 18">
              <a:extLst>
                <a:ext uri="{FF2B5EF4-FFF2-40B4-BE49-F238E27FC236}">
                  <a16:creationId xmlns:a16="http://schemas.microsoft.com/office/drawing/2014/main" id="{0E49D125-E24E-42B8-844A-B975AC500618}"/>
                </a:ext>
              </a:extLst>
            </p:cNvPr>
            <p:cNvPicPr>
              <a:picLocks noChangeAspect="1"/>
            </p:cNvPicPr>
            <p:nvPr/>
          </p:nvPicPr>
          <p:blipFill>
            <a:blip r:embed="rId8"/>
            <a:stretch>
              <a:fillRect/>
            </a:stretch>
          </p:blipFill>
          <p:spPr>
            <a:xfrm>
              <a:off x="7548627" y="4384900"/>
              <a:ext cx="1333686" cy="1457528"/>
            </a:xfrm>
            <a:prstGeom prst="rect">
              <a:avLst/>
            </a:prstGeom>
          </p:spPr>
        </p:pic>
        <p:sp>
          <p:nvSpPr>
            <p:cNvPr id="21" name="TextBox 20">
              <a:extLst>
                <a:ext uri="{FF2B5EF4-FFF2-40B4-BE49-F238E27FC236}">
                  <a16:creationId xmlns:a16="http://schemas.microsoft.com/office/drawing/2014/main" id="{F45FB2F1-595D-4D1C-9A06-2526E5DBEB02}"/>
                </a:ext>
              </a:extLst>
            </p:cNvPr>
            <p:cNvSpPr txBox="1"/>
            <p:nvPr/>
          </p:nvSpPr>
          <p:spPr>
            <a:xfrm>
              <a:off x="1879197" y="3843650"/>
              <a:ext cx="3480180" cy="224676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Hair tied back in a pony tail or plait.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One piece Swimsuit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Bag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towel</a:t>
              </a:r>
            </a:p>
          </p:txBody>
        </p:sp>
        <p:pic>
          <p:nvPicPr>
            <p:cNvPr id="22" name="Picture 21">
              <a:extLst>
                <a:ext uri="{FF2B5EF4-FFF2-40B4-BE49-F238E27FC236}">
                  <a16:creationId xmlns:a16="http://schemas.microsoft.com/office/drawing/2014/main" id="{B5180B9A-EB0B-4745-985C-15939011E2CD}"/>
                </a:ext>
              </a:extLst>
            </p:cNvPr>
            <p:cNvPicPr>
              <a:picLocks noChangeAspect="1"/>
            </p:cNvPicPr>
            <p:nvPr/>
          </p:nvPicPr>
          <p:blipFill>
            <a:blip r:embed="rId9"/>
            <a:stretch>
              <a:fillRect/>
            </a:stretch>
          </p:blipFill>
          <p:spPr>
            <a:xfrm>
              <a:off x="450155" y="3933795"/>
              <a:ext cx="1356633" cy="1622988"/>
            </a:xfrm>
            <a:prstGeom prst="rect">
              <a:avLst/>
            </a:prstGeom>
          </p:spPr>
        </p:pic>
      </p:grpSp>
      <p:sp>
        <p:nvSpPr>
          <p:cNvPr id="25" name="TextBox 24">
            <a:extLst>
              <a:ext uri="{FF2B5EF4-FFF2-40B4-BE49-F238E27FC236}">
                <a16:creationId xmlns:a16="http://schemas.microsoft.com/office/drawing/2014/main" id="{4049C655-91EB-4234-AD21-50B0425785CB}"/>
              </a:ext>
            </a:extLst>
          </p:cNvPr>
          <p:cNvSpPr txBox="1"/>
          <p:nvPr/>
        </p:nvSpPr>
        <p:spPr>
          <a:xfrm>
            <a:off x="109183" y="6215237"/>
            <a:ext cx="9144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All earrings need to be removed before coming to school on a Monday.</a:t>
            </a:r>
          </a:p>
        </p:txBody>
      </p:sp>
    </p:spTree>
    <p:extLst>
      <p:ext uri="{BB962C8B-B14F-4D97-AF65-F5344CB8AC3E}">
        <p14:creationId xmlns:p14="http://schemas.microsoft.com/office/powerpoint/2010/main" val="89489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300252" y="209698"/>
            <a:ext cx="7210442"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0070C0"/>
                </a:solidFill>
              </a:rPr>
              <a:t>Growth Mindset</a:t>
            </a:r>
            <a:endParaRPr lang="en-US" sz="7200" b="1" cap="none" spc="0" dirty="0">
              <a:ln/>
              <a:solidFill>
                <a:srgbClr val="0070C0"/>
              </a:solidFill>
              <a:effectLst/>
            </a:endParaRPr>
          </a:p>
        </p:txBody>
      </p:sp>
      <p:pic>
        <p:nvPicPr>
          <p:cNvPr id="2" name="Picture 1">
            <a:extLst>
              <a:ext uri="{FF2B5EF4-FFF2-40B4-BE49-F238E27FC236}">
                <a16:creationId xmlns:a16="http://schemas.microsoft.com/office/drawing/2014/main" id="{7040C29A-EB1F-448D-B032-076D257768E8}"/>
              </a:ext>
            </a:extLst>
          </p:cNvPr>
          <p:cNvPicPr>
            <a:picLocks noChangeAspect="1"/>
          </p:cNvPicPr>
          <p:nvPr/>
        </p:nvPicPr>
        <p:blipFill rotWithShape="1">
          <a:blip r:embed="rId2"/>
          <a:srcRect l="2141" t="5650"/>
          <a:stretch/>
        </p:blipFill>
        <p:spPr>
          <a:xfrm>
            <a:off x="2148396" y="4451062"/>
            <a:ext cx="4634329" cy="2321527"/>
          </a:xfrm>
          <a:prstGeom prst="rect">
            <a:avLst/>
          </a:prstGeom>
        </p:spPr>
      </p:pic>
      <p:sp>
        <p:nvSpPr>
          <p:cNvPr id="6" name="TextBox 1">
            <a:extLst>
              <a:ext uri="{FF2B5EF4-FFF2-40B4-BE49-F238E27FC236}">
                <a16:creationId xmlns:a16="http://schemas.microsoft.com/office/drawing/2014/main" id="{D87A2F87-CEE7-46F3-BC32-A10C7D69B42A}"/>
              </a:ext>
            </a:extLst>
          </p:cNvPr>
          <p:cNvSpPr txBox="1">
            <a:spLocks noChangeArrowheads="1"/>
          </p:cNvSpPr>
          <p:nvPr/>
        </p:nvSpPr>
        <p:spPr bwMode="auto">
          <a:xfrm>
            <a:off x="257092" y="1155397"/>
            <a:ext cx="810679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We encourage children to become successful independent learners by changing their mindset.</a:t>
            </a:r>
          </a:p>
        </p:txBody>
      </p:sp>
      <p:sp>
        <p:nvSpPr>
          <p:cNvPr id="7" name="TextBox 1">
            <a:extLst>
              <a:ext uri="{FF2B5EF4-FFF2-40B4-BE49-F238E27FC236}">
                <a16:creationId xmlns:a16="http://schemas.microsoft.com/office/drawing/2014/main" id="{BB08B257-EE6E-49E8-993A-83A4C53646BE}"/>
              </a:ext>
            </a:extLst>
          </p:cNvPr>
          <p:cNvSpPr txBox="1">
            <a:spLocks noChangeArrowheads="1"/>
          </p:cNvSpPr>
          <p:nvPr/>
        </p:nvSpPr>
        <p:spPr bwMode="auto">
          <a:xfrm>
            <a:off x="780112" y="1898751"/>
            <a:ext cx="4284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Positive work ethic</a:t>
            </a:r>
          </a:p>
          <a:p>
            <a:pPr>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Can do attitude</a:t>
            </a:r>
          </a:p>
          <a:p>
            <a:pPr>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Can’t do it </a:t>
            </a:r>
            <a:r>
              <a:rPr lang="en-GB" altLang="en-US" sz="2400" b="1" dirty="0">
                <a:solidFill>
                  <a:schemeClr val="bg1"/>
                </a:solidFill>
                <a:latin typeface="Calibri" panose="020F0502020204030204" pitchFamily="34" charset="0"/>
                <a:cs typeface="Calibri" panose="020F0502020204030204" pitchFamily="34" charset="0"/>
              </a:rPr>
              <a:t>yet</a:t>
            </a:r>
            <a:endParaRPr lang="en-GB" altLang="en-US" sz="2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554325F-5608-47E3-BC45-CB5AFCC9DF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01947" y="49196"/>
            <a:ext cx="1584960" cy="1347470"/>
          </a:xfrm>
          <a:prstGeom prst="rect">
            <a:avLst/>
          </a:prstGeom>
          <a:noFill/>
        </p:spPr>
      </p:pic>
      <p:sp>
        <p:nvSpPr>
          <p:cNvPr id="3" name="TextBox 2">
            <a:extLst>
              <a:ext uri="{FF2B5EF4-FFF2-40B4-BE49-F238E27FC236}">
                <a16:creationId xmlns:a16="http://schemas.microsoft.com/office/drawing/2014/main" id="{11863549-4659-4846-9E6C-1559B00F93EF}"/>
              </a:ext>
            </a:extLst>
          </p:cNvPr>
          <p:cNvSpPr txBox="1"/>
          <p:nvPr/>
        </p:nvSpPr>
        <p:spPr>
          <a:xfrm>
            <a:off x="142043" y="3174906"/>
            <a:ext cx="8922058" cy="830997"/>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This links to our focus on metacognition – where children are encouraged to ‘think about thinking’ and reflect on their own learning. </a:t>
            </a:r>
          </a:p>
        </p:txBody>
      </p:sp>
    </p:spTree>
    <p:extLst>
      <p:ext uri="{BB962C8B-B14F-4D97-AF65-F5344CB8AC3E}">
        <p14:creationId xmlns:p14="http://schemas.microsoft.com/office/powerpoint/2010/main" val="363998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364974" y="209698"/>
            <a:ext cx="614572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rgbClr val="0070C0"/>
                </a:solidFill>
                <a:effectLst/>
              </a:rPr>
              <a:t>Lunches</a:t>
            </a:r>
          </a:p>
        </p:txBody>
      </p:sp>
      <p:sp>
        <p:nvSpPr>
          <p:cNvPr id="2" name="Rectangle 1">
            <a:extLst>
              <a:ext uri="{FF2B5EF4-FFF2-40B4-BE49-F238E27FC236}">
                <a16:creationId xmlns:a16="http://schemas.microsoft.com/office/drawing/2014/main" id="{5DBDE6A7-87C9-41D1-905B-43838A3D8718}"/>
              </a:ext>
            </a:extLst>
          </p:cNvPr>
          <p:cNvSpPr/>
          <p:nvPr/>
        </p:nvSpPr>
        <p:spPr>
          <a:xfrm>
            <a:off x="488146" y="1776007"/>
            <a:ext cx="8258726" cy="3508653"/>
          </a:xfrm>
          <a:prstGeom prst="rect">
            <a:avLst/>
          </a:prstGeom>
        </p:spPr>
        <p:txBody>
          <a:bodyPr wrap="square">
            <a:spAutoFit/>
          </a:bodyPr>
          <a:lstStyle/>
          <a:p>
            <a:pPr>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Remember to complete your child’s lunch order on </a:t>
            </a:r>
            <a:r>
              <a:rPr lang="en-GB" altLang="en-US" sz="2400" dirty="0">
                <a:solidFill>
                  <a:schemeClr val="bg1"/>
                </a:solidFill>
                <a:highlight>
                  <a:srgbClr val="FFFF00"/>
                </a:highlight>
                <a:latin typeface="Calibri" panose="020F0502020204030204" pitchFamily="34" charset="0"/>
                <a:cs typeface="Calibri" panose="020F0502020204030204" pitchFamily="34" charset="0"/>
              </a:rPr>
              <a:t>Parent Pay </a:t>
            </a:r>
            <a:r>
              <a:rPr lang="en-GB" altLang="en-US" sz="2400" dirty="0">
                <a:solidFill>
                  <a:schemeClr val="bg1"/>
                </a:solidFill>
                <a:latin typeface="Calibri" panose="020F0502020204030204" pitchFamily="34" charset="0"/>
                <a:cs typeface="Calibri" panose="020F0502020204030204" pitchFamily="34" charset="0"/>
              </a:rPr>
              <a:t>by Wednesday for the following week. </a:t>
            </a:r>
          </a:p>
          <a:p>
            <a:pPr>
              <a:spcBef>
                <a:spcPct val="0"/>
              </a:spcBef>
              <a:buFontTx/>
              <a:buNone/>
            </a:pPr>
            <a:endParaRPr lang="en-GB" altLang="en-US" dirty="0">
              <a:solidFill>
                <a:schemeClr val="bg1"/>
              </a:solidFill>
              <a:latin typeface="Calibri" panose="020F0502020204030204" pitchFamily="34" charset="0"/>
              <a:cs typeface="Calibri" panose="020F0502020204030204" pitchFamily="34" charset="0"/>
            </a:endParaRPr>
          </a:p>
          <a:p>
            <a:pPr>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Please ensure your child has a healthy and balanced lunch.</a:t>
            </a:r>
          </a:p>
          <a:p>
            <a:pPr>
              <a:spcBef>
                <a:spcPct val="0"/>
              </a:spcBef>
              <a:buFontTx/>
              <a:buNone/>
            </a:pPr>
            <a:endParaRPr lang="en-GB" altLang="en-US" dirty="0">
              <a:solidFill>
                <a:schemeClr val="bg1"/>
              </a:solidFill>
              <a:latin typeface="Calibri" panose="020F0502020204030204" pitchFamily="34" charset="0"/>
              <a:cs typeface="Calibri" panose="020F0502020204030204" pitchFamily="34" charset="0"/>
            </a:endParaRPr>
          </a:p>
          <a:p>
            <a:pPr>
              <a:spcBef>
                <a:spcPct val="0"/>
              </a:spcBef>
              <a:buFontTx/>
              <a:buNone/>
            </a:pPr>
            <a:r>
              <a:rPr lang="en-GB" altLang="en-US" sz="2400" dirty="0">
                <a:solidFill>
                  <a:schemeClr val="bg1"/>
                </a:solidFill>
                <a:latin typeface="Calibri" panose="020F0502020204030204" pitchFamily="34" charset="0"/>
                <a:cs typeface="Calibri" panose="020F0502020204030204" pitchFamily="34" charset="0"/>
              </a:rPr>
              <a:t>All children need a water bottle with sports lid. Drinks should be water, not squash or juice.</a:t>
            </a:r>
          </a:p>
          <a:p>
            <a:pPr>
              <a:spcBef>
                <a:spcPct val="0"/>
              </a:spcBef>
              <a:buFontTx/>
              <a:buNone/>
            </a:pPr>
            <a:endParaRPr lang="en-GB" dirty="0">
              <a:solidFill>
                <a:schemeClr val="bg1"/>
              </a:solidFill>
              <a:latin typeface="Calibri" panose="020F0502020204030204" pitchFamily="34" charset="0"/>
              <a:cs typeface="Calibri" panose="020F0502020204030204" pitchFamily="34" charset="0"/>
            </a:endParaRPr>
          </a:p>
          <a:p>
            <a:pPr>
              <a:spcBef>
                <a:spcPct val="0"/>
              </a:spcBef>
              <a:buFontTx/>
              <a:buNone/>
            </a:pPr>
            <a:r>
              <a:rPr lang="en-GB" sz="2400" dirty="0">
                <a:solidFill>
                  <a:schemeClr val="bg1"/>
                </a:solidFill>
                <a:latin typeface="Calibri" panose="020F0502020204030204" pitchFamily="34" charset="0"/>
                <a:cs typeface="Calibri" panose="020F0502020204030204" pitchFamily="34" charset="0"/>
              </a:rPr>
              <a:t>If you are not sure whether you are eligible for free school meals, please complete an application form (speak to the office).</a:t>
            </a:r>
          </a:p>
        </p:txBody>
      </p:sp>
      <p:pic>
        <p:nvPicPr>
          <p:cNvPr id="6" name="Picture 2" descr="Image result for healthy lunches for children">
            <a:extLst>
              <a:ext uri="{FF2B5EF4-FFF2-40B4-BE49-F238E27FC236}">
                <a16:creationId xmlns:a16="http://schemas.microsoft.com/office/drawing/2014/main" id="{513CAE6F-A717-4F8B-BE70-7E1B145F1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77" y="5650640"/>
            <a:ext cx="3063103" cy="1023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99D0031-A644-4FC4-930E-EA8BD214A9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1912" y="132776"/>
            <a:ext cx="1584960" cy="1347470"/>
          </a:xfrm>
          <a:prstGeom prst="rect">
            <a:avLst/>
          </a:prstGeom>
          <a:noFill/>
        </p:spPr>
      </p:pic>
    </p:spTree>
    <p:extLst>
      <p:ext uri="{BB962C8B-B14F-4D97-AF65-F5344CB8AC3E}">
        <p14:creationId xmlns:p14="http://schemas.microsoft.com/office/powerpoint/2010/main" val="325445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255182" y="0"/>
            <a:ext cx="711475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rgbClr val="FF0000"/>
                </a:solidFill>
              </a:rPr>
              <a:t>Year Four</a:t>
            </a:r>
            <a:r>
              <a:rPr lang="en-US" sz="8000" b="1" cap="none" spc="0" dirty="0">
                <a:ln/>
                <a:solidFill>
                  <a:srgbClr val="FF0000"/>
                </a:solidFill>
                <a:effectLst/>
              </a:rPr>
              <a:t> Team</a:t>
            </a:r>
          </a:p>
        </p:txBody>
      </p:sp>
      <p:sp>
        <p:nvSpPr>
          <p:cNvPr id="2" name="Rectangle: Rounded Corners 1">
            <a:extLst>
              <a:ext uri="{FF2B5EF4-FFF2-40B4-BE49-F238E27FC236}">
                <a16:creationId xmlns:a16="http://schemas.microsoft.com/office/drawing/2014/main" id="{78D40BE0-19F4-4429-8F54-609996E3D6C9}"/>
              </a:ext>
            </a:extLst>
          </p:cNvPr>
          <p:cNvSpPr/>
          <p:nvPr/>
        </p:nvSpPr>
        <p:spPr>
          <a:xfrm>
            <a:off x="255182" y="1708124"/>
            <a:ext cx="4048285" cy="4825198"/>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600" dirty="0">
                <a:solidFill>
                  <a:schemeClr val="bg1"/>
                </a:solidFill>
                <a:latin typeface="Calibri" panose="020F0502020204030204" pitchFamily="34" charset="0"/>
                <a:cs typeface="Calibri" panose="020F0502020204030204" pitchFamily="34" charset="0"/>
              </a:rPr>
              <a:t>Teachers</a:t>
            </a:r>
          </a:p>
          <a:p>
            <a:pPr algn="ctr"/>
            <a:endParaRPr lang="en-GB" sz="2400" dirty="0">
              <a:solidFill>
                <a:schemeClr val="bg1"/>
              </a:solidFill>
              <a:latin typeface="Calibri" panose="020F0502020204030204" pitchFamily="34" charset="0"/>
              <a:cs typeface="Calibri" panose="020F0502020204030204" pitchFamily="34" charset="0"/>
            </a:endParaRPr>
          </a:p>
          <a:p>
            <a:pPr algn="ctr"/>
            <a:r>
              <a:rPr lang="en-GB" sz="2400" dirty="0">
                <a:solidFill>
                  <a:schemeClr val="bg1"/>
                </a:solidFill>
                <a:latin typeface="Calibri" panose="020F0502020204030204" pitchFamily="34" charset="0"/>
                <a:cs typeface="Calibri" panose="020F0502020204030204" pitchFamily="34" charset="0"/>
              </a:rPr>
              <a:t>Mr. Stother - 4S</a:t>
            </a:r>
          </a:p>
          <a:p>
            <a:pPr algn="ctr"/>
            <a:endParaRPr lang="en-GB" sz="2400" dirty="0">
              <a:solidFill>
                <a:schemeClr val="bg1"/>
              </a:solidFill>
              <a:latin typeface="Calibri" panose="020F0502020204030204" pitchFamily="34" charset="0"/>
              <a:cs typeface="Calibri" panose="020F0502020204030204" pitchFamily="34" charset="0"/>
            </a:endParaRPr>
          </a:p>
          <a:p>
            <a:pPr algn="ctr"/>
            <a:r>
              <a:rPr lang="en-GB" sz="2400" dirty="0">
                <a:solidFill>
                  <a:schemeClr val="bg1"/>
                </a:solidFill>
                <a:latin typeface="Calibri" panose="020F0502020204030204" pitchFamily="34" charset="0"/>
                <a:cs typeface="Calibri" panose="020F0502020204030204" pitchFamily="34" charset="0"/>
              </a:rPr>
              <a:t>Mrs Hill-Cornwell - 4S</a:t>
            </a:r>
          </a:p>
          <a:p>
            <a:pPr algn="ctr"/>
            <a:endParaRPr lang="en-GB" sz="2400" dirty="0">
              <a:solidFill>
                <a:schemeClr val="bg1"/>
              </a:solidFill>
              <a:latin typeface="Calibri" panose="020F0502020204030204" pitchFamily="34" charset="0"/>
              <a:cs typeface="Calibri" panose="020F0502020204030204" pitchFamily="34" charset="0"/>
            </a:endParaRPr>
          </a:p>
          <a:p>
            <a:pPr algn="ctr"/>
            <a:r>
              <a:rPr lang="en-GB" sz="2400" dirty="0">
                <a:solidFill>
                  <a:schemeClr val="bg1"/>
                </a:solidFill>
                <a:latin typeface="Calibri" panose="020F0502020204030204" pitchFamily="34" charset="0"/>
                <a:cs typeface="Calibri" panose="020F0502020204030204" pitchFamily="34" charset="0"/>
              </a:rPr>
              <a:t>Mrs Sheehan – 4S</a:t>
            </a:r>
          </a:p>
          <a:p>
            <a:pPr algn="ctr"/>
            <a:endParaRPr lang="en-GB" sz="2400" dirty="0">
              <a:solidFill>
                <a:schemeClr val="bg1"/>
              </a:solidFill>
              <a:latin typeface="Calibri" panose="020F0502020204030204" pitchFamily="34" charset="0"/>
              <a:cs typeface="Calibri" panose="020F0502020204030204" pitchFamily="34" charset="0"/>
            </a:endParaRPr>
          </a:p>
          <a:p>
            <a:pPr algn="ctr"/>
            <a:r>
              <a:rPr lang="en-GB" sz="2400" dirty="0">
                <a:solidFill>
                  <a:schemeClr val="bg1"/>
                </a:solidFill>
                <a:latin typeface="Calibri" panose="020F0502020204030204" pitchFamily="34" charset="0"/>
                <a:cs typeface="Calibri" panose="020F0502020204030204" pitchFamily="34" charset="0"/>
              </a:rPr>
              <a:t>Miss Drummond - 4D</a:t>
            </a:r>
          </a:p>
          <a:p>
            <a:pPr algn="ctr"/>
            <a:endParaRPr lang="en-GB" sz="2400" dirty="0">
              <a:solidFill>
                <a:schemeClr val="bg1"/>
              </a:solidFill>
              <a:latin typeface="Calibri" panose="020F0502020204030204" pitchFamily="34" charset="0"/>
              <a:cs typeface="Calibri" panose="020F0502020204030204" pitchFamily="34" charset="0"/>
            </a:endParaRPr>
          </a:p>
          <a:p>
            <a:pPr algn="ctr"/>
            <a:r>
              <a:rPr lang="en-GB" sz="2400" dirty="0">
                <a:solidFill>
                  <a:schemeClr val="bg1"/>
                </a:solidFill>
                <a:latin typeface="Calibri" panose="020F0502020204030204" pitchFamily="34" charset="0"/>
                <a:cs typeface="Calibri" panose="020F0502020204030204" pitchFamily="34" charset="0"/>
              </a:rPr>
              <a:t>Miss Price - 4P</a:t>
            </a:r>
          </a:p>
          <a:p>
            <a:pPr algn="ctr"/>
            <a:endParaRPr lang="en-GB" sz="2400" dirty="0">
              <a:solidFill>
                <a:schemeClr val="bg1"/>
              </a:solidFill>
            </a:endParaRPr>
          </a:p>
          <a:p>
            <a:pPr algn="ctr"/>
            <a:endParaRPr lang="en-GB" sz="2400" dirty="0">
              <a:solidFill>
                <a:schemeClr val="bg1"/>
              </a:solidFill>
            </a:endParaRPr>
          </a:p>
          <a:p>
            <a:pPr algn="ctr"/>
            <a:r>
              <a:rPr lang="en-GB" sz="2400" dirty="0">
                <a:solidFill>
                  <a:schemeClr val="bg1"/>
                </a:solidFill>
              </a:rPr>
              <a:t> </a:t>
            </a:r>
          </a:p>
          <a:p>
            <a:endParaRPr lang="en-GB" sz="2400" dirty="0">
              <a:solidFill>
                <a:schemeClr val="bg1"/>
              </a:solidFill>
            </a:endParaRPr>
          </a:p>
        </p:txBody>
      </p:sp>
      <p:sp>
        <p:nvSpPr>
          <p:cNvPr id="6" name="Rectangle: Rounded Corners 5">
            <a:extLst>
              <a:ext uri="{FF2B5EF4-FFF2-40B4-BE49-F238E27FC236}">
                <a16:creationId xmlns:a16="http://schemas.microsoft.com/office/drawing/2014/main" id="{B4E62C0B-FFAC-43F9-9D29-3CFB4EB48CB9}"/>
              </a:ext>
            </a:extLst>
          </p:cNvPr>
          <p:cNvSpPr/>
          <p:nvPr/>
        </p:nvSpPr>
        <p:spPr>
          <a:xfrm>
            <a:off x="4840535" y="1631610"/>
            <a:ext cx="4048285" cy="490171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a:solidFill>
                  <a:schemeClr val="bg1"/>
                </a:solidFill>
                <a:latin typeface="Calibri" panose="020F0502020204030204" pitchFamily="34" charset="0"/>
                <a:cs typeface="Calibri" panose="020F0502020204030204" pitchFamily="34" charset="0"/>
              </a:rPr>
              <a:t>Learning Support Staff</a:t>
            </a:r>
          </a:p>
          <a:p>
            <a:pPr algn="ctr">
              <a:spcBef>
                <a:spcPts val="600"/>
              </a:spcBef>
              <a:spcAft>
                <a:spcPts val="600"/>
              </a:spcAft>
            </a:pPr>
            <a:r>
              <a:rPr lang="en-GB" sz="2400" dirty="0">
                <a:solidFill>
                  <a:schemeClr val="bg1"/>
                </a:solidFill>
                <a:latin typeface="Calibri" panose="020F0502020204030204" pitchFamily="34" charset="0"/>
                <a:cs typeface="Calibri" panose="020F0502020204030204" pitchFamily="34" charset="0"/>
              </a:rPr>
              <a:t>Mrs Dasgupta</a:t>
            </a:r>
          </a:p>
          <a:p>
            <a:pPr algn="ctr">
              <a:spcBef>
                <a:spcPts val="600"/>
              </a:spcBef>
              <a:spcAft>
                <a:spcPts val="600"/>
              </a:spcAft>
            </a:pPr>
            <a:endParaRPr lang="en-GB" sz="2400" dirty="0">
              <a:solidFill>
                <a:schemeClr val="bg1"/>
              </a:solidFill>
              <a:latin typeface="Calibri" panose="020F0502020204030204" pitchFamily="34" charset="0"/>
              <a:cs typeface="Calibri" panose="020F0502020204030204" pitchFamily="34" charset="0"/>
            </a:endParaRPr>
          </a:p>
          <a:p>
            <a:pPr algn="ctr">
              <a:spcBef>
                <a:spcPts val="600"/>
              </a:spcBef>
              <a:spcAft>
                <a:spcPts val="600"/>
              </a:spcAft>
            </a:pPr>
            <a:r>
              <a:rPr lang="en-GB" sz="2400" dirty="0">
                <a:solidFill>
                  <a:schemeClr val="bg1"/>
                </a:solidFill>
                <a:latin typeface="Calibri" panose="020F0502020204030204" pitchFamily="34" charset="0"/>
                <a:cs typeface="Calibri" panose="020F0502020204030204" pitchFamily="34" charset="0"/>
              </a:rPr>
              <a:t>Mrs Nawaz </a:t>
            </a:r>
          </a:p>
          <a:p>
            <a:pPr algn="ctr">
              <a:spcBef>
                <a:spcPts val="600"/>
              </a:spcBef>
              <a:spcAft>
                <a:spcPts val="600"/>
              </a:spcAft>
            </a:pPr>
            <a:endParaRPr lang="en-GB" sz="2400" dirty="0">
              <a:solidFill>
                <a:schemeClr val="bg1"/>
              </a:solidFill>
              <a:latin typeface="Calibri" panose="020F0502020204030204" pitchFamily="34" charset="0"/>
              <a:cs typeface="Calibri" panose="020F0502020204030204" pitchFamily="34" charset="0"/>
            </a:endParaRPr>
          </a:p>
          <a:p>
            <a:pPr algn="ctr">
              <a:spcBef>
                <a:spcPts val="600"/>
              </a:spcBef>
              <a:spcAft>
                <a:spcPts val="600"/>
              </a:spcAft>
            </a:pPr>
            <a:r>
              <a:rPr lang="en-GB" sz="2400" dirty="0">
                <a:solidFill>
                  <a:schemeClr val="bg1"/>
                </a:solidFill>
                <a:latin typeface="Calibri" panose="020F0502020204030204" pitchFamily="34" charset="0"/>
                <a:cs typeface="Calibri" panose="020F0502020204030204" pitchFamily="34" charset="0"/>
              </a:rPr>
              <a:t>Mrs </a:t>
            </a:r>
            <a:r>
              <a:rPr lang="en-GB" sz="2400" dirty="0" err="1">
                <a:solidFill>
                  <a:schemeClr val="bg1"/>
                </a:solidFill>
                <a:latin typeface="Calibri" panose="020F0502020204030204" pitchFamily="34" charset="0"/>
                <a:cs typeface="Calibri" panose="020F0502020204030204" pitchFamily="34" charset="0"/>
              </a:rPr>
              <a:t>Trew</a:t>
            </a:r>
            <a:endParaRPr lang="en-GB" sz="2400"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71C73DF-05C2-4648-AFBD-EC37D609B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37120" y="130055"/>
            <a:ext cx="1584960" cy="1347470"/>
          </a:xfrm>
          <a:prstGeom prst="rect">
            <a:avLst/>
          </a:prstGeom>
          <a:noFill/>
        </p:spPr>
      </p:pic>
    </p:spTree>
    <p:extLst>
      <p:ext uri="{BB962C8B-B14F-4D97-AF65-F5344CB8AC3E}">
        <p14:creationId xmlns:p14="http://schemas.microsoft.com/office/powerpoint/2010/main" val="316442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300252" y="209698"/>
            <a:ext cx="7210442"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rgbClr val="0070C0"/>
                </a:solidFill>
                <a:effectLst/>
              </a:rPr>
              <a:t>Homework</a:t>
            </a:r>
          </a:p>
        </p:txBody>
      </p:sp>
      <p:sp>
        <p:nvSpPr>
          <p:cNvPr id="6" name="TextBox 5">
            <a:extLst>
              <a:ext uri="{FF2B5EF4-FFF2-40B4-BE49-F238E27FC236}">
                <a16:creationId xmlns:a16="http://schemas.microsoft.com/office/drawing/2014/main" id="{9B6DB0B2-5AFC-41FD-8F6E-12E3487523AD}"/>
              </a:ext>
            </a:extLst>
          </p:cNvPr>
          <p:cNvSpPr txBox="1"/>
          <p:nvPr/>
        </p:nvSpPr>
        <p:spPr>
          <a:xfrm>
            <a:off x="433673" y="1182231"/>
            <a:ext cx="7993062" cy="5601533"/>
          </a:xfrm>
          <a:prstGeom prst="rect">
            <a:avLst/>
          </a:prstGeom>
          <a:noFill/>
        </p:spPr>
        <p:txBody>
          <a:bodyPr>
            <a:spAutoFit/>
          </a:bodyPr>
          <a:lstStyle/>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It’s all changed!</a:t>
            </a:r>
          </a:p>
          <a:p>
            <a:pPr marL="342900" indent="-342900">
              <a:buFont typeface="Wingdings" panose="05000000000000000000" pitchFamily="2" charset="2"/>
              <a:buChar char="v"/>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Children will receive their maths and </a:t>
            </a:r>
            <a:r>
              <a:rPr lang="en-GB" sz="2400" dirty="0" err="1">
                <a:solidFill>
                  <a:schemeClr val="bg1"/>
                </a:solidFill>
                <a:latin typeface="Calibri" panose="020F0502020204030204" pitchFamily="34" charset="0"/>
                <a:cs typeface="Calibri" panose="020F0502020204030204" pitchFamily="34" charset="0"/>
              </a:rPr>
              <a:t>SPaG</a:t>
            </a:r>
            <a:r>
              <a:rPr lang="en-GB" sz="2400" dirty="0">
                <a:solidFill>
                  <a:schemeClr val="bg1"/>
                </a:solidFill>
                <a:latin typeface="Calibri" panose="020F0502020204030204" pitchFamily="34" charset="0"/>
                <a:cs typeface="Calibri" panose="020F0502020204030204" pitchFamily="34" charset="0"/>
              </a:rPr>
              <a:t> homework every day on Google Classroom. </a:t>
            </a:r>
          </a:p>
          <a:p>
            <a:pPr marL="342900" indent="-342900">
              <a:buFont typeface="Wingdings" panose="05000000000000000000" pitchFamily="2" charset="2"/>
              <a:buChar char="v"/>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Reading also forms part of daily homework and should be written in the child’s reading record and signed by an adult.</a:t>
            </a:r>
          </a:p>
          <a:p>
            <a:pPr marL="342900" indent="-342900">
              <a:buFont typeface="Wingdings" panose="05000000000000000000" pitchFamily="2" charset="2"/>
              <a:buChar char="v"/>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All children have a school email address and logon and have been shown how to access the homework.</a:t>
            </a:r>
          </a:p>
          <a:p>
            <a:pPr marL="342900" indent="-342900">
              <a:buFont typeface="Wingdings" panose="05000000000000000000" pitchFamily="2" charset="2"/>
              <a:buChar char="v"/>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School email addresses are for school use only!</a:t>
            </a:r>
          </a:p>
          <a:p>
            <a:pPr>
              <a:defRPr/>
            </a:pPr>
            <a:r>
              <a:rPr lang="en-GB" sz="2400" dirty="0">
                <a:solidFill>
                  <a:schemeClr val="bg1"/>
                </a:solidFill>
                <a:latin typeface="Calibri" panose="020F0502020204030204" pitchFamily="34" charset="0"/>
                <a:cs typeface="Calibri" panose="020F0502020204030204" pitchFamily="34" charset="0"/>
              </a:rPr>
              <a:t>Please do not change passwords.</a:t>
            </a:r>
          </a:p>
          <a:p>
            <a:pPr algn="ctr">
              <a:defRPr/>
            </a:pPr>
            <a:endParaRPr lang="en-GB" sz="2400" dirty="0">
              <a:solidFill>
                <a:schemeClr val="bg1"/>
              </a:solidFill>
              <a:latin typeface="Calibri" panose="020F0502020204030204" pitchFamily="34" charset="0"/>
              <a:cs typeface="Calibri" panose="020F0502020204030204" pitchFamily="34" charset="0"/>
            </a:endParaRPr>
          </a:p>
          <a:p>
            <a:pPr algn="ctr">
              <a:defRPr/>
            </a:pPr>
            <a:endParaRPr lang="en-GB" sz="2200" dirty="0">
              <a:latin typeface="Comic Sans MS" panose="030F0702030302020204" pitchFamily="66" charset="0"/>
            </a:endParaRPr>
          </a:p>
        </p:txBody>
      </p:sp>
      <p:pic>
        <p:nvPicPr>
          <p:cNvPr id="2" name="Picture 1">
            <a:extLst>
              <a:ext uri="{FF2B5EF4-FFF2-40B4-BE49-F238E27FC236}">
                <a16:creationId xmlns:a16="http://schemas.microsoft.com/office/drawing/2014/main" id="{43A35494-AAC1-4A32-8243-7FECAE72C9AF}"/>
              </a:ext>
            </a:extLst>
          </p:cNvPr>
          <p:cNvPicPr>
            <a:picLocks noChangeAspect="1"/>
          </p:cNvPicPr>
          <p:nvPr/>
        </p:nvPicPr>
        <p:blipFill>
          <a:blip r:embed="rId2"/>
          <a:stretch>
            <a:fillRect/>
          </a:stretch>
        </p:blipFill>
        <p:spPr>
          <a:xfrm>
            <a:off x="6822652" y="4923616"/>
            <a:ext cx="2191756" cy="1504305"/>
          </a:xfrm>
          <a:prstGeom prst="rect">
            <a:avLst/>
          </a:prstGeom>
        </p:spPr>
      </p:pic>
      <p:pic>
        <p:nvPicPr>
          <p:cNvPr id="7" name="Picture 6">
            <a:extLst>
              <a:ext uri="{FF2B5EF4-FFF2-40B4-BE49-F238E27FC236}">
                <a16:creationId xmlns:a16="http://schemas.microsoft.com/office/drawing/2014/main" id="{9290E7A2-F939-4933-A16B-E98AEAE04C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58788" y="106992"/>
            <a:ext cx="1584960" cy="1347470"/>
          </a:xfrm>
          <a:prstGeom prst="rect">
            <a:avLst/>
          </a:prstGeom>
          <a:noFill/>
        </p:spPr>
      </p:pic>
    </p:spTree>
    <p:extLst>
      <p:ext uri="{BB962C8B-B14F-4D97-AF65-F5344CB8AC3E}">
        <p14:creationId xmlns:p14="http://schemas.microsoft.com/office/powerpoint/2010/main" val="218366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300252" y="209698"/>
            <a:ext cx="7210442"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rgbClr val="0070C0"/>
                </a:solidFill>
                <a:effectLst/>
              </a:rPr>
              <a:t>Homework</a:t>
            </a:r>
          </a:p>
        </p:txBody>
      </p:sp>
      <p:sp>
        <p:nvSpPr>
          <p:cNvPr id="6" name="TextBox 5">
            <a:extLst>
              <a:ext uri="{FF2B5EF4-FFF2-40B4-BE49-F238E27FC236}">
                <a16:creationId xmlns:a16="http://schemas.microsoft.com/office/drawing/2014/main" id="{9B6DB0B2-5AFC-41FD-8F6E-12E3487523AD}"/>
              </a:ext>
            </a:extLst>
          </p:cNvPr>
          <p:cNvSpPr txBox="1"/>
          <p:nvPr/>
        </p:nvSpPr>
        <p:spPr>
          <a:xfrm>
            <a:off x="460306" y="1012954"/>
            <a:ext cx="7993062" cy="5570756"/>
          </a:xfrm>
          <a:prstGeom prst="rect">
            <a:avLst/>
          </a:prstGeom>
          <a:noFill/>
        </p:spPr>
        <p:txBody>
          <a:bodyPr>
            <a:spAutoFit/>
          </a:bodyPr>
          <a:lstStyle/>
          <a:p>
            <a:pPr marL="342900" indent="-342900" algn="ctr">
              <a:buFont typeface="Wingdings" panose="05000000000000000000" pitchFamily="2" charset="2"/>
              <a:buChar char="v"/>
              <a:defRPr/>
            </a:pPr>
            <a:endParaRPr lang="en-GB" sz="2200" dirty="0">
              <a:solidFill>
                <a:schemeClr val="bg1"/>
              </a:solidFill>
              <a:latin typeface="Comic Sans MS" panose="030F0702030302020204" pitchFamily="66"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Children need to complete the homework for maths and </a:t>
            </a:r>
            <a:r>
              <a:rPr lang="en-GB" sz="2400" dirty="0" err="1">
                <a:solidFill>
                  <a:schemeClr val="bg1"/>
                </a:solidFill>
                <a:latin typeface="Calibri" panose="020F0502020204030204" pitchFamily="34" charset="0"/>
                <a:cs typeface="Calibri" panose="020F0502020204030204" pitchFamily="34" charset="0"/>
              </a:rPr>
              <a:t>Spag</a:t>
            </a:r>
            <a:r>
              <a:rPr lang="en-GB" sz="2400" dirty="0">
                <a:solidFill>
                  <a:schemeClr val="bg1"/>
                </a:solidFill>
                <a:latin typeface="Calibri" panose="020F0502020204030204" pitchFamily="34" charset="0"/>
                <a:cs typeface="Calibri" panose="020F0502020204030204" pitchFamily="34" charset="0"/>
              </a:rPr>
              <a:t> and hand it in online. </a:t>
            </a:r>
          </a:p>
          <a:p>
            <a:pPr>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Please </a:t>
            </a:r>
            <a:r>
              <a:rPr lang="en-GB" sz="2400" b="1" dirty="0">
                <a:solidFill>
                  <a:srgbClr val="FF0000"/>
                </a:solidFill>
                <a:latin typeface="Calibri" panose="020F0502020204030204" pitchFamily="34" charset="0"/>
                <a:cs typeface="Calibri" panose="020F0502020204030204" pitchFamily="34" charset="0"/>
              </a:rPr>
              <a:t>READ</a:t>
            </a:r>
            <a:r>
              <a:rPr lang="en-GB" sz="2400" dirty="0">
                <a:solidFill>
                  <a:schemeClr val="bg1"/>
                </a:solidFill>
                <a:latin typeface="Calibri" panose="020F0502020204030204" pitchFamily="34" charset="0"/>
                <a:cs typeface="Calibri" panose="020F0502020204030204" pitchFamily="34" charset="0"/>
              </a:rPr>
              <a:t> everyday with your child, discuss the story and ask questions. </a:t>
            </a:r>
          </a:p>
          <a:p>
            <a:pPr marL="342900" indent="-342900">
              <a:buFont typeface="Wingdings" panose="05000000000000000000" pitchFamily="2" charset="2"/>
              <a:buChar char="v"/>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Free-reading books have been chosen by the children. This is read for pleasure at home or at school, but it is important that they bring this book to school every day.</a:t>
            </a:r>
          </a:p>
          <a:p>
            <a:pPr>
              <a:defRPr/>
            </a:pPr>
            <a:endParaRPr lang="en-GB" sz="24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defRPr/>
            </a:pPr>
            <a:r>
              <a:rPr lang="en-GB" sz="2400" dirty="0">
                <a:solidFill>
                  <a:schemeClr val="bg1"/>
                </a:solidFill>
                <a:latin typeface="Calibri" panose="020F0502020204030204" pitchFamily="34" charset="0"/>
                <a:cs typeface="Calibri" panose="020F0502020204030204" pitchFamily="34" charset="0"/>
              </a:rPr>
              <a:t>Encourage children to be responsible - Lost or damaged reading books will incur a cost of £5.00 according to school policy.</a:t>
            </a:r>
          </a:p>
          <a:p>
            <a:pPr algn="ctr">
              <a:defRPr/>
            </a:pPr>
            <a:endParaRPr lang="en-GB" sz="2200" dirty="0">
              <a:latin typeface="Comic Sans MS" panose="030F0702030302020204" pitchFamily="66" charset="0"/>
            </a:endParaRPr>
          </a:p>
        </p:txBody>
      </p:sp>
      <p:pic>
        <p:nvPicPr>
          <p:cNvPr id="5122" name="Picture 2" descr="Image result for reading with kids clipart">
            <a:extLst>
              <a:ext uri="{FF2B5EF4-FFF2-40B4-BE49-F238E27FC236}">
                <a16:creationId xmlns:a16="http://schemas.microsoft.com/office/drawing/2014/main" id="{89D55C35-5533-43FE-9BD4-9878C9753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868" y="5845047"/>
            <a:ext cx="1819757" cy="738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DF3834-D73C-4889-9CB1-D5952A8C2F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58788" y="187993"/>
            <a:ext cx="1584960" cy="1347470"/>
          </a:xfrm>
          <a:prstGeom prst="rect">
            <a:avLst/>
          </a:prstGeom>
          <a:noFill/>
        </p:spPr>
      </p:pic>
    </p:spTree>
    <p:extLst>
      <p:ext uri="{BB962C8B-B14F-4D97-AF65-F5344CB8AC3E}">
        <p14:creationId xmlns:p14="http://schemas.microsoft.com/office/powerpoint/2010/main" val="230540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288220" y="184124"/>
            <a:ext cx="7210442"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0070C0"/>
                </a:solidFill>
              </a:rPr>
              <a:t>Things to do at home…</a:t>
            </a:r>
            <a:endParaRPr lang="en-US" sz="6000" b="1" cap="none" spc="0" dirty="0">
              <a:ln/>
              <a:solidFill>
                <a:srgbClr val="0070C0"/>
              </a:solidFill>
              <a:effectLst/>
            </a:endParaRPr>
          </a:p>
        </p:txBody>
      </p:sp>
      <p:sp>
        <p:nvSpPr>
          <p:cNvPr id="6" name="TextBox 1">
            <a:extLst>
              <a:ext uri="{FF2B5EF4-FFF2-40B4-BE49-F238E27FC236}">
                <a16:creationId xmlns:a16="http://schemas.microsoft.com/office/drawing/2014/main" id="{BAD1BDF7-D3C7-42E0-AAA8-50A39373407C}"/>
              </a:ext>
            </a:extLst>
          </p:cNvPr>
          <p:cNvSpPr txBox="1">
            <a:spLocks noChangeArrowheads="1"/>
          </p:cNvSpPr>
          <p:nvPr/>
        </p:nvSpPr>
        <p:spPr bwMode="auto">
          <a:xfrm>
            <a:off x="1192136" y="2123116"/>
            <a:ext cx="749022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Support your child with their daily reading, spelling and maths homework.</a:t>
            </a:r>
          </a:p>
          <a:p>
            <a:pPr marL="0" indent="0" eaLnBrk="1" hangingPunct="1">
              <a:spcBef>
                <a:spcPct val="0"/>
              </a:spcBef>
              <a:buNone/>
            </a:pPr>
            <a:endParaRPr lang="en-GB" altLang="en-US" sz="2400" dirty="0">
              <a:solidFill>
                <a:schemeClr val="bg1"/>
              </a:solidFill>
              <a:latin typeface="Calibri" panose="020F0502020204030204" pitchFamily="34" charset="0"/>
              <a:cs typeface="Calibri" panose="020F0502020204030204" pitchFamily="34" charset="0"/>
            </a:endParaRPr>
          </a:p>
          <a:p>
            <a:pPr eaLnBrk="1" hangingPunct="1">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Sign their record and send it into school every day.</a:t>
            </a:r>
          </a:p>
          <a:p>
            <a:pPr eaLnBrk="1" hangingPunct="1">
              <a:spcBef>
                <a:spcPct val="0"/>
              </a:spcBef>
              <a:buFont typeface="Wingdings" panose="05000000000000000000" pitchFamily="2" charset="2"/>
              <a:buChar char="v"/>
            </a:pPr>
            <a:endParaRPr lang="en-GB" altLang="en-US" sz="2400" dirty="0">
              <a:solidFill>
                <a:schemeClr val="bg1"/>
              </a:solidFill>
              <a:latin typeface="Calibri" panose="020F0502020204030204" pitchFamily="34" charset="0"/>
              <a:cs typeface="Calibri" panose="020F0502020204030204" pitchFamily="34" charset="0"/>
            </a:endParaRPr>
          </a:p>
          <a:p>
            <a:pPr eaLnBrk="1" hangingPunct="1">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Talk to your child about their school day. </a:t>
            </a:r>
          </a:p>
          <a:p>
            <a:pPr eaLnBrk="1" hangingPunct="1">
              <a:spcBef>
                <a:spcPct val="0"/>
              </a:spcBef>
              <a:buFont typeface="Wingdings" panose="05000000000000000000" pitchFamily="2" charset="2"/>
              <a:buChar char="v"/>
            </a:pPr>
            <a:endParaRPr lang="en-GB" altLang="en-US" sz="2400" dirty="0">
              <a:solidFill>
                <a:schemeClr val="bg1"/>
              </a:solidFill>
              <a:latin typeface="Calibri" panose="020F0502020204030204" pitchFamily="34" charset="0"/>
              <a:cs typeface="Calibri" panose="020F0502020204030204" pitchFamily="34" charset="0"/>
            </a:endParaRPr>
          </a:p>
          <a:p>
            <a:pPr eaLnBrk="1" hangingPunct="1">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Practise Times Table Rock Stars – we have the Government MTC in summer term!</a:t>
            </a:r>
          </a:p>
          <a:p>
            <a:pPr marL="0" indent="0" eaLnBrk="1" hangingPunct="1">
              <a:spcBef>
                <a:spcPct val="0"/>
              </a:spcBef>
              <a:buNone/>
            </a:pPr>
            <a:endParaRPr lang="en-GB" altLang="en-US" sz="2400" dirty="0">
              <a:solidFill>
                <a:schemeClr val="bg1"/>
              </a:solidFill>
              <a:latin typeface="Comic Sans MS" panose="030F0702030302020204" pitchFamily="66" charset="0"/>
            </a:endParaRPr>
          </a:p>
        </p:txBody>
      </p:sp>
      <p:pic>
        <p:nvPicPr>
          <p:cNvPr id="7" name="Picture 6">
            <a:extLst>
              <a:ext uri="{FF2B5EF4-FFF2-40B4-BE49-F238E27FC236}">
                <a16:creationId xmlns:a16="http://schemas.microsoft.com/office/drawing/2014/main" id="{CF72C7DE-59A7-45BA-AEBA-6A33A7AE9D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70820" y="184124"/>
            <a:ext cx="1584960" cy="1347470"/>
          </a:xfrm>
          <a:prstGeom prst="rect">
            <a:avLst/>
          </a:prstGeom>
          <a:noFill/>
        </p:spPr>
      </p:pic>
      <p:pic>
        <p:nvPicPr>
          <p:cNvPr id="3" name="Picture 2">
            <a:extLst>
              <a:ext uri="{FF2B5EF4-FFF2-40B4-BE49-F238E27FC236}">
                <a16:creationId xmlns:a16="http://schemas.microsoft.com/office/drawing/2014/main" id="{EFC03F99-A21D-491C-A21D-1CDDB8061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50" y="5302472"/>
            <a:ext cx="1928539" cy="790129"/>
          </a:xfrm>
          <a:prstGeom prst="rect">
            <a:avLst/>
          </a:prstGeom>
        </p:spPr>
      </p:pic>
    </p:spTree>
    <p:extLst>
      <p:ext uri="{BB962C8B-B14F-4D97-AF65-F5344CB8AC3E}">
        <p14:creationId xmlns:p14="http://schemas.microsoft.com/office/powerpoint/2010/main" val="426431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288220" y="184124"/>
            <a:ext cx="7210442"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FF0000"/>
                </a:solidFill>
              </a:rPr>
              <a:t>Talk to us!</a:t>
            </a:r>
            <a:endParaRPr lang="en-US" sz="7200" b="1" cap="none" spc="0" dirty="0">
              <a:ln/>
              <a:solidFill>
                <a:srgbClr val="FF0000"/>
              </a:solidFill>
              <a:effectLst/>
            </a:endParaRPr>
          </a:p>
        </p:txBody>
      </p:sp>
      <p:sp>
        <p:nvSpPr>
          <p:cNvPr id="6" name="TextBox 1">
            <a:extLst>
              <a:ext uri="{FF2B5EF4-FFF2-40B4-BE49-F238E27FC236}">
                <a16:creationId xmlns:a16="http://schemas.microsoft.com/office/drawing/2014/main" id="{BAD1BDF7-D3C7-42E0-AAA8-50A39373407C}"/>
              </a:ext>
            </a:extLst>
          </p:cNvPr>
          <p:cNvSpPr txBox="1">
            <a:spLocks noChangeArrowheads="1"/>
          </p:cNvSpPr>
          <p:nvPr/>
        </p:nvSpPr>
        <p:spPr bwMode="auto">
          <a:xfrm>
            <a:off x="288220" y="1859340"/>
            <a:ext cx="74915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 typeface="Arial" panose="020B0604020202020204" pitchFamily="34" charset="0"/>
              <a:buChar char="•"/>
            </a:pPr>
            <a:endParaRPr lang="en-GB" altLang="en-US" dirty="0">
              <a:solidFill>
                <a:schemeClr val="bg1"/>
              </a:solidFill>
              <a:latin typeface="Calibri" panose="020F0502020204030204" pitchFamily="34" charset="0"/>
              <a:cs typeface="Calibri" panose="020F0502020204030204" pitchFamily="34" charset="0"/>
            </a:endParaRPr>
          </a:p>
          <a:p>
            <a:pPr algn="ctr" eaLnBrk="1" hangingPunct="1">
              <a:spcBef>
                <a:spcPct val="0"/>
              </a:spcBef>
              <a:buFont typeface="Arial" panose="020B0604020202020204" pitchFamily="34" charset="0"/>
              <a:buChar char="•"/>
            </a:pPr>
            <a:endParaRPr lang="en-GB" alt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C4177D7-D53C-4875-B157-1F62C6190F3E}"/>
              </a:ext>
            </a:extLst>
          </p:cNvPr>
          <p:cNvSpPr>
            <a:spLocks noGrp="1"/>
          </p:cNvSpPr>
          <p:nvPr>
            <p:ph idx="1"/>
          </p:nvPr>
        </p:nvSpPr>
        <p:spPr>
          <a:xfrm>
            <a:off x="288220" y="1216240"/>
            <a:ext cx="8695982" cy="5164672"/>
          </a:xfrm>
        </p:spPr>
        <p:txBody>
          <a:bodyPr>
            <a:normAutofit/>
          </a:bodyPr>
          <a:lstStyle/>
          <a:p>
            <a:r>
              <a:rPr lang="en-GB" altLang="en-US" sz="3200" dirty="0">
                <a:solidFill>
                  <a:schemeClr val="bg1"/>
                </a:solidFill>
                <a:latin typeface="Calibri" panose="020F0502020204030204" pitchFamily="34" charset="0"/>
                <a:cs typeface="Calibri" panose="020F0502020204030204" pitchFamily="34" charset="0"/>
              </a:rPr>
              <a:t>We have a shared interest – your child!</a:t>
            </a:r>
          </a:p>
          <a:p>
            <a:r>
              <a:rPr lang="en-GB" altLang="en-US" sz="3200" dirty="0">
                <a:solidFill>
                  <a:schemeClr val="bg1"/>
                </a:solidFill>
                <a:latin typeface="Calibri" panose="020F0502020204030204" pitchFamily="34" charset="0"/>
                <a:cs typeface="Calibri" panose="020F0502020204030204" pitchFamily="34" charset="0"/>
              </a:rPr>
              <a:t>If you have questions or concerns, phone or email the Office. Your child’s class teacher will contact you at the earliest opportunity.</a:t>
            </a:r>
          </a:p>
          <a:p>
            <a:r>
              <a:rPr lang="en-GB" altLang="en-US" sz="3200" dirty="0">
                <a:solidFill>
                  <a:schemeClr val="bg1"/>
                </a:solidFill>
                <a:latin typeface="Calibri" panose="020F0502020204030204" pitchFamily="34" charset="0"/>
                <a:cs typeface="Calibri" panose="020F0502020204030204" pitchFamily="34" charset="0"/>
              </a:rPr>
              <a:t>In the unlikely event that this does not achieve what you hoped, phone or email the Office to arrange to speak to Mr Stother as Year Leader.</a:t>
            </a:r>
          </a:p>
          <a:p>
            <a:r>
              <a:rPr lang="en-GB" altLang="en-US" sz="3200" dirty="0">
                <a:solidFill>
                  <a:schemeClr val="bg1"/>
                </a:solidFill>
                <a:latin typeface="Calibri" panose="020F0502020204030204" pitchFamily="34" charset="0"/>
                <a:cs typeface="Calibri" panose="020F0502020204030204" pitchFamily="34" charset="0"/>
              </a:rPr>
              <a:t>We will listen!</a:t>
            </a:r>
          </a:p>
          <a:p>
            <a:endParaRPr lang="en-GB" altLang="en-US" sz="3200" dirty="0">
              <a:solidFill>
                <a:schemeClr val="bg1"/>
              </a:solidFill>
              <a:latin typeface="Calibri" panose="020F0502020204030204" pitchFamily="34" charset="0"/>
              <a:cs typeface="Calibri" panose="020F0502020204030204" pitchFamily="34" charset="0"/>
            </a:endParaRPr>
          </a:p>
          <a:p>
            <a:pPr marL="0" indent="0">
              <a:buNone/>
            </a:pPr>
            <a:endParaRPr lang="en-GB" altLang="en-US" sz="3200" dirty="0">
              <a:solidFill>
                <a:schemeClr val="bg1"/>
              </a:solidFill>
              <a:latin typeface="Calibri" panose="020F0502020204030204" pitchFamily="34" charset="0"/>
              <a:cs typeface="Calibri" panose="020F0502020204030204" pitchFamily="34" charset="0"/>
            </a:endParaRPr>
          </a:p>
          <a:p>
            <a:endParaRPr lang="en-GB" dirty="0"/>
          </a:p>
        </p:txBody>
      </p:sp>
      <p:pic>
        <p:nvPicPr>
          <p:cNvPr id="7" name="Picture 6">
            <a:extLst>
              <a:ext uri="{FF2B5EF4-FFF2-40B4-BE49-F238E27FC236}">
                <a16:creationId xmlns:a16="http://schemas.microsoft.com/office/drawing/2014/main" id="{84630791-32E0-4ED0-A000-5A75AC243E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24086" y="110553"/>
            <a:ext cx="1584960" cy="1347470"/>
          </a:xfrm>
          <a:prstGeom prst="rect">
            <a:avLst/>
          </a:prstGeom>
          <a:noFill/>
        </p:spPr>
      </p:pic>
    </p:spTree>
    <p:extLst>
      <p:ext uri="{BB962C8B-B14F-4D97-AF65-F5344CB8AC3E}">
        <p14:creationId xmlns:p14="http://schemas.microsoft.com/office/powerpoint/2010/main" val="257807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288220" y="184124"/>
            <a:ext cx="7210442"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FF0000"/>
                </a:solidFill>
              </a:rPr>
              <a:t>Questions?</a:t>
            </a:r>
            <a:endParaRPr lang="en-US" sz="7200" b="1" cap="none" spc="0" dirty="0">
              <a:ln/>
              <a:solidFill>
                <a:srgbClr val="FF0000"/>
              </a:solidFill>
              <a:effectLst/>
            </a:endParaRPr>
          </a:p>
        </p:txBody>
      </p:sp>
      <p:sp>
        <p:nvSpPr>
          <p:cNvPr id="6" name="TextBox 1">
            <a:extLst>
              <a:ext uri="{FF2B5EF4-FFF2-40B4-BE49-F238E27FC236}">
                <a16:creationId xmlns:a16="http://schemas.microsoft.com/office/drawing/2014/main" id="{BAD1BDF7-D3C7-42E0-AAA8-50A39373407C}"/>
              </a:ext>
            </a:extLst>
          </p:cNvPr>
          <p:cNvSpPr txBox="1">
            <a:spLocks noChangeArrowheads="1"/>
          </p:cNvSpPr>
          <p:nvPr/>
        </p:nvSpPr>
        <p:spPr bwMode="auto">
          <a:xfrm>
            <a:off x="288220" y="1859340"/>
            <a:ext cx="74915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 typeface="Arial" panose="020B0604020202020204" pitchFamily="34" charset="0"/>
              <a:buChar char="•"/>
            </a:pPr>
            <a:endParaRPr lang="en-GB" altLang="en-US" dirty="0">
              <a:solidFill>
                <a:schemeClr val="bg1"/>
              </a:solidFill>
              <a:latin typeface="Calibri" panose="020F0502020204030204" pitchFamily="34" charset="0"/>
              <a:cs typeface="Calibri" panose="020F0502020204030204" pitchFamily="34" charset="0"/>
            </a:endParaRPr>
          </a:p>
          <a:p>
            <a:pPr algn="ctr" eaLnBrk="1" hangingPunct="1">
              <a:spcBef>
                <a:spcPct val="0"/>
              </a:spcBef>
              <a:buFont typeface="Arial" panose="020B0604020202020204" pitchFamily="34" charset="0"/>
              <a:buChar char="•"/>
            </a:pPr>
            <a:endParaRPr lang="en-GB" alt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1B7DFEB5-771F-41A8-BAEB-998311C89C32}"/>
              </a:ext>
            </a:extLst>
          </p:cNvPr>
          <p:cNvSpPr>
            <a:spLocks noGrp="1"/>
          </p:cNvSpPr>
          <p:nvPr>
            <p:ph type="title"/>
          </p:nvPr>
        </p:nvSpPr>
        <p:spPr/>
        <p:txBody>
          <a:bodyPr/>
          <a:lstStyle/>
          <a:p>
            <a:pPr algn="ctr"/>
            <a:r>
              <a:rPr lang="en-GB" b="1" dirty="0">
                <a:solidFill>
                  <a:srgbClr val="FF0000"/>
                </a:solidFill>
              </a:rPr>
              <a:t>Thank you for attending and listening!</a:t>
            </a:r>
          </a:p>
        </p:txBody>
      </p:sp>
      <p:sp>
        <p:nvSpPr>
          <p:cNvPr id="3" name="Content Placeholder 2">
            <a:extLst>
              <a:ext uri="{FF2B5EF4-FFF2-40B4-BE49-F238E27FC236}">
                <a16:creationId xmlns:a16="http://schemas.microsoft.com/office/drawing/2014/main" id="{0C4177D7-D53C-4875-B157-1F62C6190F3E}"/>
              </a:ext>
            </a:extLst>
          </p:cNvPr>
          <p:cNvSpPr>
            <a:spLocks noGrp="1"/>
          </p:cNvSpPr>
          <p:nvPr>
            <p:ph type="body" idx="1"/>
          </p:nvPr>
        </p:nvSpPr>
        <p:spPr/>
        <p:txBody>
          <a:bodyPr>
            <a:normAutofit/>
          </a:bodyPr>
          <a:lstStyle/>
          <a:p>
            <a:endParaRPr lang="en-GB" altLang="en-US" sz="3200" dirty="0">
              <a:solidFill>
                <a:schemeClr val="bg1"/>
              </a:solidFill>
              <a:latin typeface="Calibri" panose="020F0502020204030204" pitchFamily="34" charset="0"/>
              <a:cs typeface="Calibri" panose="020F0502020204030204" pitchFamily="34" charset="0"/>
            </a:endParaRPr>
          </a:p>
          <a:p>
            <a:pPr marL="0" indent="0">
              <a:buNone/>
            </a:pPr>
            <a:endParaRPr lang="en-GB" altLang="en-US" sz="3200" dirty="0">
              <a:solidFill>
                <a:schemeClr val="bg1"/>
              </a:solidFill>
              <a:latin typeface="Calibri" panose="020F0502020204030204" pitchFamily="34" charset="0"/>
              <a:cs typeface="Calibri" panose="020F0502020204030204" pitchFamily="34" charset="0"/>
            </a:endParaRPr>
          </a:p>
          <a:p>
            <a:endParaRPr lang="en-GB" dirty="0"/>
          </a:p>
        </p:txBody>
      </p:sp>
      <p:pic>
        <p:nvPicPr>
          <p:cNvPr id="7" name="Picture 6">
            <a:extLst>
              <a:ext uri="{FF2B5EF4-FFF2-40B4-BE49-F238E27FC236}">
                <a16:creationId xmlns:a16="http://schemas.microsoft.com/office/drawing/2014/main" id="{F73F4129-8718-4142-B77F-948E2FA1C1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3854" y="110553"/>
            <a:ext cx="1584960" cy="1347470"/>
          </a:xfrm>
          <a:prstGeom prst="rect">
            <a:avLst/>
          </a:prstGeom>
          <a:noFill/>
        </p:spPr>
      </p:pic>
    </p:spTree>
    <p:extLst>
      <p:ext uri="{BB962C8B-B14F-4D97-AF65-F5344CB8AC3E}">
        <p14:creationId xmlns:p14="http://schemas.microsoft.com/office/powerpoint/2010/main" val="24801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 y="0"/>
            <a:ext cx="7989902"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FF0000"/>
                </a:solidFill>
                <a:effectLst/>
              </a:rPr>
              <a:t>Year 4</a:t>
            </a:r>
          </a:p>
        </p:txBody>
      </p:sp>
      <p:sp>
        <p:nvSpPr>
          <p:cNvPr id="2" name="Rectangle 1">
            <a:extLst>
              <a:ext uri="{FF2B5EF4-FFF2-40B4-BE49-F238E27FC236}">
                <a16:creationId xmlns:a16="http://schemas.microsoft.com/office/drawing/2014/main" id="{9A990A61-5479-4963-8B82-FBFB1636D04B}"/>
              </a:ext>
            </a:extLst>
          </p:cNvPr>
          <p:cNvSpPr/>
          <p:nvPr/>
        </p:nvSpPr>
        <p:spPr>
          <a:xfrm>
            <a:off x="415925" y="1336488"/>
            <a:ext cx="8312150" cy="5398401"/>
          </a:xfrm>
          <a:prstGeom prst="rect">
            <a:avLst/>
          </a:prstGeom>
        </p:spPr>
        <p:txBody>
          <a:bodyPr wrap="square">
            <a:spAutoFit/>
          </a:bodyPr>
          <a:lstStyle/>
          <a:p>
            <a:pPr lvl="0" defTabSz="914400" eaLnBrk="0" fontAlgn="base" hangingPunct="0">
              <a:spcBef>
                <a:spcPct val="20000"/>
              </a:spcBef>
              <a:spcAft>
                <a:spcPct val="0"/>
              </a:spcAft>
            </a:pPr>
            <a:r>
              <a:rPr lang="en-GB" altLang="en-US" sz="2800" kern="0" dirty="0">
                <a:solidFill>
                  <a:srgbClr val="000000"/>
                </a:solidFill>
                <a:latin typeface="Calibri" panose="020F0502020204030204" pitchFamily="34" charset="0"/>
                <a:cs typeface="Calibri" panose="020F0502020204030204" pitchFamily="34" charset="0"/>
              </a:rPr>
              <a:t>After lock-down, every day is important!</a:t>
            </a:r>
          </a:p>
          <a:p>
            <a:pPr lvl="0" defTabSz="914400" eaLnBrk="0" fontAlgn="base" hangingPunct="0">
              <a:spcBef>
                <a:spcPct val="20000"/>
              </a:spcBef>
              <a:spcAft>
                <a:spcPct val="0"/>
              </a:spcAft>
            </a:pPr>
            <a:endParaRPr lang="en-GB" altLang="en-US" sz="28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800" kern="0" dirty="0">
                <a:solidFill>
                  <a:srgbClr val="000000"/>
                </a:solidFill>
                <a:latin typeface="Calibri" panose="020F0502020204030204" pitchFamily="34" charset="0"/>
                <a:cs typeface="Calibri" panose="020F0502020204030204" pitchFamily="34" charset="0"/>
              </a:rPr>
              <a:t>By Year 4 children have completed over half of their Primary school education.  </a:t>
            </a:r>
          </a:p>
          <a:p>
            <a:pPr lvl="0" defTabSz="914400" eaLnBrk="0" fontAlgn="base" hangingPunct="0">
              <a:spcBef>
                <a:spcPct val="20000"/>
              </a:spcBef>
              <a:spcAft>
                <a:spcPct val="0"/>
              </a:spcAft>
            </a:pPr>
            <a:endParaRPr lang="en-GB" altLang="en-US" sz="28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800" kern="0" dirty="0">
                <a:solidFill>
                  <a:srgbClr val="000000"/>
                </a:solidFill>
                <a:latin typeface="Calibri" panose="020F0502020204030204" pitchFamily="34" charset="0"/>
                <a:cs typeface="Calibri" panose="020F0502020204030204" pitchFamily="34" charset="0"/>
              </a:rPr>
              <a:t>In Year 4 we teach the skills children need to be successful in Years 5 and 6.</a:t>
            </a:r>
          </a:p>
          <a:p>
            <a:pPr lvl="0" defTabSz="914400" eaLnBrk="0" fontAlgn="base" hangingPunct="0">
              <a:spcBef>
                <a:spcPct val="20000"/>
              </a:spcBef>
              <a:spcAft>
                <a:spcPct val="0"/>
              </a:spcAft>
            </a:pPr>
            <a:endParaRPr lang="en-GB" altLang="en-US" sz="28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800" kern="0" dirty="0">
                <a:solidFill>
                  <a:srgbClr val="000000"/>
                </a:solidFill>
                <a:latin typeface="Calibri" panose="020F0502020204030204" pitchFamily="34" charset="0"/>
                <a:cs typeface="Calibri" panose="020F0502020204030204" pitchFamily="34" charset="0"/>
              </a:rPr>
              <a:t>Year 4 is the only Year group where swimming – a real life skill – is taught.</a:t>
            </a:r>
            <a:endParaRPr lang="en-GB" altLang="en-US" sz="3200" kern="0" dirty="0">
              <a:solidFill>
                <a:srgbClr val="000000"/>
              </a:solidFill>
              <a:latin typeface="Calibri" panose="020F0502020204030204" pitchFamily="34" charset="0"/>
              <a:cs typeface="Calibri" panose="020F0502020204030204" pitchFamily="34" charset="0"/>
            </a:endParaRPr>
          </a:p>
          <a:p>
            <a:pPr lvl="0" algn="ctr" defTabSz="914400" eaLnBrk="0" fontAlgn="base" hangingPunct="0">
              <a:spcBef>
                <a:spcPct val="20000"/>
              </a:spcBef>
              <a:spcAft>
                <a:spcPct val="0"/>
              </a:spcAft>
            </a:pPr>
            <a:endParaRPr lang="en-GB" altLang="en-US" sz="2600" kern="0"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C8C5C7BC-6DB6-4B32-8EB6-D59C3B3B94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5997" y="123111"/>
            <a:ext cx="1584960" cy="1347470"/>
          </a:xfrm>
          <a:prstGeom prst="rect">
            <a:avLst/>
          </a:prstGeom>
          <a:noFill/>
        </p:spPr>
      </p:pic>
    </p:spTree>
    <p:extLst>
      <p:ext uri="{BB962C8B-B14F-4D97-AF65-F5344CB8AC3E}">
        <p14:creationId xmlns:p14="http://schemas.microsoft.com/office/powerpoint/2010/main" val="278350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519513" y="0"/>
            <a:ext cx="610497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FF0000"/>
                </a:solidFill>
                <a:effectLst/>
              </a:rPr>
              <a:t>Attendance</a:t>
            </a:r>
          </a:p>
        </p:txBody>
      </p:sp>
      <p:sp>
        <p:nvSpPr>
          <p:cNvPr id="2" name="Rectangle 1">
            <a:extLst>
              <a:ext uri="{FF2B5EF4-FFF2-40B4-BE49-F238E27FC236}">
                <a16:creationId xmlns:a16="http://schemas.microsoft.com/office/drawing/2014/main" id="{9A990A61-5479-4963-8B82-FBFB1636D04B}"/>
              </a:ext>
            </a:extLst>
          </p:cNvPr>
          <p:cNvSpPr/>
          <p:nvPr/>
        </p:nvSpPr>
        <p:spPr>
          <a:xfrm>
            <a:off x="344903" y="1096920"/>
            <a:ext cx="8712688" cy="6186309"/>
          </a:xfrm>
          <a:prstGeom prst="rect">
            <a:avLst/>
          </a:prstGeom>
        </p:spPr>
        <p:txBody>
          <a:bodyPr wrap="square">
            <a:spAutoFit/>
          </a:bodyPr>
          <a:lstStyle/>
          <a:p>
            <a:pPr lvl="0" defTabSz="914400" eaLnBrk="0" fontAlgn="base" hangingPunct="0">
              <a:spcBef>
                <a:spcPct val="20000"/>
              </a:spcBef>
              <a:spcAft>
                <a:spcPct val="0"/>
              </a:spcAft>
            </a:pPr>
            <a:r>
              <a:rPr lang="en-GB" altLang="en-US" sz="2400" kern="0" dirty="0">
                <a:solidFill>
                  <a:srgbClr val="000000"/>
                </a:solidFill>
                <a:latin typeface="Calibri" panose="020F0502020204030204" pitchFamily="34" charset="0"/>
                <a:cs typeface="Calibri" panose="020F0502020204030204" pitchFamily="34" charset="0"/>
              </a:rPr>
              <a:t>Schools closed again last year. Children have missed learning.</a:t>
            </a:r>
          </a:p>
          <a:p>
            <a:pPr lvl="0" defTabSz="914400" eaLnBrk="0" fontAlgn="base" hangingPunct="0">
              <a:spcBef>
                <a:spcPct val="20000"/>
              </a:spcBef>
              <a:spcAft>
                <a:spcPct val="0"/>
              </a:spcAft>
            </a:pPr>
            <a:endParaRPr lang="en-GB" altLang="en-US" sz="24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400" kern="0" dirty="0">
                <a:solidFill>
                  <a:srgbClr val="000000"/>
                </a:solidFill>
                <a:latin typeface="Calibri" panose="020F0502020204030204" pitchFamily="34" charset="0"/>
                <a:cs typeface="Calibri" panose="020F0502020204030204" pitchFamily="34" charset="0"/>
              </a:rPr>
              <a:t>It is more important than ever that children attend school daily.</a:t>
            </a:r>
          </a:p>
          <a:p>
            <a:pPr lvl="0" defTabSz="914400" eaLnBrk="0" fontAlgn="base" hangingPunct="0">
              <a:spcBef>
                <a:spcPct val="20000"/>
              </a:spcBef>
              <a:spcAft>
                <a:spcPct val="0"/>
              </a:spcAft>
            </a:pPr>
            <a:endParaRPr lang="en-GB" altLang="en-US" sz="24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400" kern="0" dirty="0">
                <a:solidFill>
                  <a:srgbClr val="000000"/>
                </a:solidFill>
                <a:latin typeface="Calibri" panose="020F0502020204030204" pitchFamily="34" charset="0"/>
                <a:cs typeface="Calibri" panose="020F0502020204030204" pitchFamily="34" charset="0"/>
              </a:rPr>
              <a:t>We are teaching a full curriculum which also allows children to catch-up lost grounds. They can only catch-up if they are in school!</a:t>
            </a:r>
          </a:p>
          <a:p>
            <a:pPr lvl="0" defTabSz="914400" eaLnBrk="0" fontAlgn="base" hangingPunct="0">
              <a:spcBef>
                <a:spcPct val="20000"/>
              </a:spcBef>
              <a:spcAft>
                <a:spcPct val="0"/>
              </a:spcAft>
            </a:pPr>
            <a:endParaRPr lang="en-GB" altLang="en-US" sz="24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400" kern="0" dirty="0">
                <a:solidFill>
                  <a:srgbClr val="000000"/>
                </a:solidFill>
                <a:latin typeface="Calibri" panose="020F0502020204030204" pitchFamily="34" charset="0"/>
                <a:cs typeface="Calibri" panose="020F0502020204030204" pitchFamily="34" charset="0"/>
              </a:rPr>
              <a:t>No holidays in school time, please!</a:t>
            </a:r>
          </a:p>
          <a:p>
            <a:pPr lvl="0" defTabSz="914400" eaLnBrk="0" fontAlgn="base" hangingPunct="0">
              <a:spcBef>
                <a:spcPct val="20000"/>
              </a:spcBef>
              <a:spcAft>
                <a:spcPct val="0"/>
              </a:spcAft>
            </a:pPr>
            <a:endParaRPr lang="en-GB" altLang="en-US" sz="24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400" kern="0" dirty="0">
                <a:solidFill>
                  <a:srgbClr val="000000"/>
                </a:solidFill>
                <a:latin typeface="Calibri" panose="020F0502020204030204" pitchFamily="34" charset="0"/>
                <a:cs typeface="Calibri" panose="020F0502020204030204" pitchFamily="34" charset="0"/>
              </a:rPr>
              <a:t>Lateness is also absence! A child who is 5 minutes late every day misses the equivalent of nearly 12 days.</a:t>
            </a:r>
          </a:p>
          <a:p>
            <a:pPr lvl="0" defTabSz="914400" eaLnBrk="0" fontAlgn="base" hangingPunct="0">
              <a:spcBef>
                <a:spcPct val="20000"/>
              </a:spcBef>
              <a:spcAft>
                <a:spcPct val="0"/>
              </a:spcAft>
            </a:pPr>
            <a:endParaRPr lang="en-GB" altLang="en-US" sz="2400" kern="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20000"/>
              </a:spcBef>
              <a:spcAft>
                <a:spcPct val="0"/>
              </a:spcAft>
            </a:pPr>
            <a:r>
              <a:rPr lang="en-GB" altLang="en-US" sz="2400" kern="0" dirty="0">
                <a:solidFill>
                  <a:srgbClr val="000000"/>
                </a:solidFill>
                <a:latin typeface="Calibri" panose="020F0502020204030204" pitchFamily="34" charset="0"/>
                <a:cs typeface="Calibri" panose="020F0502020204030204" pitchFamily="34" charset="0"/>
              </a:rPr>
              <a:t>Gates are open 8:35 – 8:50 – there are no excuses for lateness.</a:t>
            </a:r>
            <a:endParaRPr lang="en-GB" altLang="en-US" sz="2800" kern="0" dirty="0">
              <a:solidFill>
                <a:srgbClr val="000000"/>
              </a:solidFill>
              <a:latin typeface="Calibri" panose="020F0502020204030204" pitchFamily="34" charset="0"/>
              <a:cs typeface="Calibri" panose="020F0502020204030204" pitchFamily="34" charset="0"/>
            </a:endParaRPr>
          </a:p>
          <a:p>
            <a:pPr lvl="0" algn="ctr" defTabSz="914400" eaLnBrk="0" fontAlgn="base" hangingPunct="0">
              <a:spcBef>
                <a:spcPct val="20000"/>
              </a:spcBef>
              <a:spcAft>
                <a:spcPct val="0"/>
              </a:spcAft>
            </a:pPr>
            <a:endParaRPr lang="en-GB" altLang="en-US" sz="2600" kern="0"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B9DCA640-A8E3-4AF9-84A5-236F5240AB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72631" y="91964"/>
            <a:ext cx="1584960" cy="1347470"/>
          </a:xfrm>
          <a:prstGeom prst="rect">
            <a:avLst/>
          </a:prstGeom>
          <a:noFill/>
        </p:spPr>
      </p:pic>
    </p:spTree>
    <p:extLst>
      <p:ext uri="{BB962C8B-B14F-4D97-AF65-F5344CB8AC3E}">
        <p14:creationId xmlns:p14="http://schemas.microsoft.com/office/powerpoint/2010/main" val="350044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519513" y="0"/>
            <a:ext cx="610497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FF0000"/>
                </a:solidFill>
                <a:effectLst/>
              </a:rPr>
              <a:t>Attendance</a:t>
            </a:r>
          </a:p>
        </p:txBody>
      </p:sp>
      <p:sp>
        <p:nvSpPr>
          <p:cNvPr id="2" name="Rectangle 1">
            <a:extLst>
              <a:ext uri="{FF2B5EF4-FFF2-40B4-BE49-F238E27FC236}">
                <a16:creationId xmlns:a16="http://schemas.microsoft.com/office/drawing/2014/main" id="{9A990A61-5479-4963-8B82-FBFB1636D04B}"/>
              </a:ext>
            </a:extLst>
          </p:cNvPr>
          <p:cNvSpPr/>
          <p:nvPr/>
        </p:nvSpPr>
        <p:spPr>
          <a:xfrm>
            <a:off x="512248" y="1403324"/>
            <a:ext cx="7906439" cy="2412968"/>
          </a:xfrm>
          <a:prstGeom prst="rect">
            <a:avLst/>
          </a:prstGeom>
        </p:spPr>
        <p:txBody>
          <a:bodyPr wrap="square">
            <a:spAutoFit/>
          </a:bodyPr>
          <a:lstStyle/>
          <a:p>
            <a:pPr lvl="0" defTabSz="914400" eaLnBrk="0" fontAlgn="base" hangingPunct="0">
              <a:spcBef>
                <a:spcPct val="20000"/>
              </a:spcBef>
              <a:spcAft>
                <a:spcPct val="0"/>
              </a:spcAft>
            </a:pPr>
            <a:endParaRPr lang="en-GB" altLang="en-US" sz="2600" kern="0" dirty="0">
              <a:solidFill>
                <a:srgbClr val="000000"/>
              </a:solidFill>
              <a:latin typeface="Comic Sans MS" panose="030F0702030302020204" pitchFamily="66" charset="0"/>
            </a:endParaRPr>
          </a:p>
          <a:p>
            <a:pPr lvl="0" defTabSz="914400" eaLnBrk="0" fontAlgn="base" hangingPunct="0">
              <a:spcBef>
                <a:spcPct val="20000"/>
              </a:spcBef>
              <a:spcAft>
                <a:spcPct val="0"/>
              </a:spcAft>
            </a:pPr>
            <a:endParaRPr lang="en-GB" altLang="en-US" sz="2600" kern="0" dirty="0">
              <a:solidFill>
                <a:srgbClr val="000000"/>
              </a:solidFill>
              <a:latin typeface="Comic Sans MS" panose="030F0702030302020204" pitchFamily="66" charset="0"/>
            </a:endParaRPr>
          </a:p>
          <a:p>
            <a:pPr lvl="0" defTabSz="914400" eaLnBrk="0" fontAlgn="base" hangingPunct="0">
              <a:spcBef>
                <a:spcPct val="20000"/>
              </a:spcBef>
              <a:spcAft>
                <a:spcPct val="0"/>
              </a:spcAft>
            </a:pPr>
            <a:r>
              <a:rPr lang="en-GB" altLang="en-US" sz="2600" kern="0" dirty="0">
                <a:solidFill>
                  <a:srgbClr val="000000"/>
                </a:solidFill>
                <a:latin typeface="Comic Sans MS" panose="030F0702030302020204" pitchFamily="66" charset="0"/>
              </a:rPr>
              <a:t> </a:t>
            </a:r>
          </a:p>
          <a:p>
            <a:pPr marL="342900" lvl="0" indent="-342900" defTabSz="914400" eaLnBrk="0" fontAlgn="base" hangingPunct="0">
              <a:spcBef>
                <a:spcPct val="20000"/>
              </a:spcBef>
              <a:spcAft>
                <a:spcPct val="0"/>
              </a:spcAft>
              <a:buFont typeface="Wingdings" panose="05000000000000000000" pitchFamily="2" charset="2"/>
              <a:buChar char="v"/>
            </a:pPr>
            <a:endParaRPr lang="en-GB" altLang="en-US" sz="2600" kern="0" dirty="0">
              <a:solidFill>
                <a:srgbClr val="000000"/>
              </a:solidFill>
              <a:latin typeface="Comic Sans MS" panose="030F0702030302020204" pitchFamily="66" charset="0"/>
            </a:endParaRPr>
          </a:p>
          <a:p>
            <a:pPr lvl="0" algn="ctr" defTabSz="914400" eaLnBrk="0" fontAlgn="base" hangingPunct="0">
              <a:spcBef>
                <a:spcPct val="20000"/>
              </a:spcBef>
              <a:spcAft>
                <a:spcPct val="0"/>
              </a:spcAft>
            </a:pPr>
            <a:endParaRPr lang="en-GB" altLang="en-US" sz="2600" kern="0" dirty="0">
              <a:solidFill>
                <a:srgbClr val="000000"/>
              </a:solidFill>
              <a:latin typeface="Comic Sans MS" panose="030F0702030302020204" pitchFamily="66" charset="0"/>
            </a:endParaRPr>
          </a:p>
        </p:txBody>
      </p:sp>
      <p:sp>
        <p:nvSpPr>
          <p:cNvPr id="6" name="Content Placeholder 5">
            <a:extLst>
              <a:ext uri="{FF2B5EF4-FFF2-40B4-BE49-F238E27FC236}">
                <a16:creationId xmlns:a16="http://schemas.microsoft.com/office/drawing/2014/main" id="{E50B7187-4D55-4943-86CF-66B43C4C97F5}"/>
              </a:ext>
            </a:extLst>
          </p:cNvPr>
          <p:cNvSpPr>
            <a:spLocks noGrp="1"/>
          </p:cNvSpPr>
          <p:nvPr>
            <p:ph idx="1"/>
          </p:nvPr>
        </p:nvSpPr>
        <p:spPr>
          <a:xfrm>
            <a:off x="284086" y="1216242"/>
            <a:ext cx="8655728" cy="5184558"/>
          </a:xfrm>
        </p:spPr>
        <p:txBody>
          <a:bodyPr>
            <a:normAutofit lnSpcReduction="10000"/>
          </a:bodyPr>
          <a:lstStyle/>
          <a:p>
            <a:pPr lvl="0" eaLnBrk="0" fontAlgn="base" hangingPunct="0">
              <a:spcBef>
                <a:spcPct val="20000"/>
              </a:spcBef>
              <a:spcAft>
                <a:spcPct val="0"/>
              </a:spcAft>
            </a:pPr>
            <a:r>
              <a:rPr lang="en-GB" altLang="en-US" sz="2600" kern="0" dirty="0">
                <a:solidFill>
                  <a:srgbClr val="000000"/>
                </a:solidFill>
                <a:latin typeface="Calibri" panose="020F0502020204030204" pitchFamily="34" charset="0"/>
                <a:cs typeface="Calibri" panose="020F0502020204030204" pitchFamily="34" charset="0"/>
              </a:rPr>
              <a:t>Even if children feel a little unwell, they can come to school unless:</a:t>
            </a:r>
          </a:p>
          <a:p>
            <a:pPr lvl="1" eaLnBrk="0" fontAlgn="base" hangingPunct="0">
              <a:spcBef>
                <a:spcPct val="20000"/>
              </a:spcBef>
              <a:spcAft>
                <a:spcPct val="0"/>
              </a:spcAft>
            </a:pPr>
            <a:r>
              <a:rPr lang="en-GB" altLang="en-US" sz="2600" kern="0" dirty="0">
                <a:solidFill>
                  <a:srgbClr val="000000"/>
                </a:solidFill>
                <a:latin typeface="Calibri" panose="020F0502020204030204" pitchFamily="34" charset="0"/>
                <a:cs typeface="Calibri" panose="020F0502020204030204" pitchFamily="34" charset="0"/>
              </a:rPr>
              <a:t>They have been sick or had diarrhoea or vomiting in the last 24 hours.</a:t>
            </a:r>
          </a:p>
          <a:p>
            <a:pPr lvl="1" eaLnBrk="0" fontAlgn="base" hangingPunct="0">
              <a:spcBef>
                <a:spcPct val="20000"/>
              </a:spcBef>
              <a:spcAft>
                <a:spcPct val="0"/>
              </a:spcAft>
            </a:pPr>
            <a:r>
              <a:rPr lang="en-GB" altLang="en-US" sz="2600" kern="0" dirty="0">
                <a:solidFill>
                  <a:srgbClr val="000000"/>
                </a:solidFill>
                <a:latin typeface="Calibri" panose="020F0502020204030204" pitchFamily="34" charset="0"/>
                <a:cs typeface="Calibri" panose="020F0502020204030204" pitchFamily="34" charset="0"/>
              </a:rPr>
              <a:t>They are showing symptoms of COVID-19.</a:t>
            </a:r>
          </a:p>
          <a:p>
            <a:pPr lvl="1" eaLnBrk="0" fontAlgn="base" hangingPunct="0">
              <a:spcBef>
                <a:spcPct val="20000"/>
              </a:spcBef>
              <a:spcAft>
                <a:spcPct val="0"/>
              </a:spcAft>
              <a:buFont typeface="Courier New" panose="02070309020205020404" pitchFamily="49" charset="0"/>
              <a:buChar char="o"/>
            </a:pPr>
            <a:r>
              <a:rPr lang="en-GB" altLang="en-US" sz="2600" kern="0" dirty="0">
                <a:solidFill>
                  <a:srgbClr val="000000"/>
                </a:solidFill>
                <a:latin typeface="Calibri" panose="020F0502020204030204" pitchFamily="34" charset="0"/>
                <a:cs typeface="Calibri" panose="020F0502020204030204" pitchFamily="34" charset="0"/>
              </a:rPr>
              <a:t>		High temperature – 37.8</a:t>
            </a:r>
            <a:r>
              <a:rPr lang="en-GB" altLang="en-US" sz="2600" kern="0" baseline="30000" dirty="0">
                <a:solidFill>
                  <a:srgbClr val="000000"/>
                </a:solidFill>
                <a:latin typeface="Calibri" panose="020F0502020204030204" pitchFamily="34" charset="0"/>
                <a:cs typeface="Calibri" panose="020F0502020204030204" pitchFamily="34" charset="0"/>
              </a:rPr>
              <a:t>o</a:t>
            </a:r>
            <a:r>
              <a:rPr lang="en-GB" altLang="en-US" sz="2600" kern="0" dirty="0">
                <a:solidFill>
                  <a:srgbClr val="000000"/>
                </a:solidFill>
                <a:latin typeface="Calibri" panose="020F0502020204030204" pitchFamily="34" charset="0"/>
                <a:cs typeface="Calibri" panose="020F0502020204030204" pitchFamily="34" charset="0"/>
              </a:rPr>
              <a:t>C or above.</a:t>
            </a:r>
          </a:p>
          <a:p>
            <a:pPr lvl="1" eaLnBrk="0" fontAlgn="base" hangingPunct="0">
              <a:spcBef>
                <a:spcPct val="20000"/>
              </a:spcBef>
              <a:spcAft>
                <a:spcPct val="0"/>
              </a:spcAft>
              <a:buFont typeface="Courier New" panose="02070309020205020404" pitchFamily="49" charset="0"/>
              <a:buChar char="o"/>
            </a:pPr>
            <a:r>
              <a:rPr lang="en-GB" altLang="en-US" sz="2600" kern="0" dirty="0">
                <a:solidFill>
                  <a:srgbClr val="000000"/>
                </a:solidFill>
                <a:latin typeface="Calibri" panose="020F0502020204030204" pitchFamily="34" charset="0"/>
                <a:cs typeface="Calibri" panose="020F0502020204030204" pitchFamily="34" charset="0"/>
              </a:rPr>
              <a:t>		A new, persistent cough.</a:t>
            </a:r>
          </a:p>
          <a:p>
            <a:pPr lvl="1" eaLnBrk="0" fontAlgn="base" hangingPunct="0">
              <a:spcBef>
                <a:spcPct val="20000"/>
              </a:spcBef>
              <a:spcAft>
                <a:spcPct val="0"/>
              </a:spcAft>
              <a:buFont typeface="Courier New" panose="02070309020205020404" pitchFamily="49" charset="0"/>
              <a:buChar char="o"/>
            </a:pPr>
            <a:r>
              <a:rPr lang="en-GB" altLang="en-US" sz="2600" kern="0" dirty="0">
                <a:solidFill>
                  <a:srgbClr val="000000"/>
                </a:solidFill>
                <a:latin typeface="Calibri" panose="020F0502020204030204" pitchFamily="34" charset="0"/>
                <a:cs typeface="Calibri" panose="020F0502020204030204" pitchFamily="34" charset="0"/>
              </a:rPr>
              <a:t>		Loss of taste or smell.</a:t>
            </a:r>
          </a:p>
          <a:p>
            <a:pPr eaLnBrk="0" fontAlgn="base" hangingPunct="0">
              <a:spcBef>
                <a:spcPct val="20000"/>
              </a:spcBef>
              <a:spcAft>
                <a:spcPct val="0"/>
              </a:spcAft>
            </a:pPr>
            <a:r>
              <a:rPr lang="en-GB" altLang="en-US" sz="3000" kern="0" dirty="0">
                <a:solidFill>
                  <a:srgbClr val="000000"/>
                </a:solidFill>
                <a:latin typeface="Calibri" panose="020F0502020204030204" pitchFamily="34" charset="0"/>
                <a:cs typeface="Calibri" panose="020F0502020204030204" pitchFamily="34" charset="0"/>
              </a:rPr>
              <a:t>If they have COVID-19 symptoms, then you need to isolate and get PCR tested. </a:t>
            </a:r>
            <a:endParaRPr lang="en-GB" dirty="0"/>
          </a:p>
        </p:txBody>
      </p:sp>
      <p:pic>
        <p:nvPicPr>
          <p:cNvPr id="7" name="Picture 6">
            <a:extLst>
              <a:ext uri="{FF2B5EF4-FFF2-40B4-BE49-F238E27FC236}">
                <a16:creationId xmlns:a16="http://schemas.microsoft.com/office/drawing/2014/main" id="{82A99D3A-EEC9-4CE0-A717-FE92DACD76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74953" y="55485"/>
            <a:ext cx="1584960" cy="1347470"/>
          </a:xfrm>
          <a:prstGeom prst="rect">
            <a:avLst/>
          </a:prstGeom>
          <a:noFill/>
        </p:spPr>
      </p:pic>
    </p:spTree>
    <p:extLst>
      <p:ext uri="{BB962C8B-B14F-4D97-AF65-F5344CB8AC3E}">
        <p14:creationId xmlns:p14="http://schemas.microsoft.com/office/powerpoint/2010/main" val="212144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105469" y="184124"/>
            <a:ext cx="610497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FF0000"/>
                </a:solidFill>
                <a:effectLst/>
              </a:rPr>
              <a:t>Uniform</a:t>
            </a:r>
          </a:p>
        </p:txBody>
      </p:sp>
      <p:pic>
        <p:nvPicPr>
          <p:cNvPr id="2050" name="Picture 2" descr="Image result for attendance in schools">
            <a:extLst>
              <a:ext uri="{FF2B5EF4-FFF2-40B4-BE49-F238E27FC236}">
                <a16:creationId xmlns:a16="http://schemas.microsoft.com/office/drawing/2014/main" id="{323E4FDA-DFEF-4834-9BF5-65A2D4D57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395" y="4862209"/>
            <a:ext cx="5571581" cy="18715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9096F4E-C06C-45F4-BFB1-3439AAC3DCEA}"/>
              </a:ext>
            </a:extLst>
          </p:cNvPr>
          <p:cNvSpPr/>
          <p:nvPr/>
        </p:nvSpPr>
        <p:spPr>
          <a:xfrm>
            <a:off x="381740" y="1705451"/>
            <a:ext cx="8549196" cy="3785652"/>
          </a:xfrm>
          <a:prstGeom prst="rect">
            <a:avLst/>
          </a:prstGeom>
        </p:spPr>
        <p:txBody>
          <a:bodyPr wrap="square">
            <a:spAutoFit/>
          </a:bodyPr>
          <a:lstStyle/>
          <a:p>
            <a:r>
              <a:rPr lang="en-GB" sz="3200" dirty="0">
                <a:solidFill>
                  <a:srgbClr val="000000"/>
                </a:solidFill>
                <a:latin typeface="Calibri" panose="020F0502020204030204" pitchFamily="34" charset="0"/>
                <a:cs typeface="Calibri" panose="020F0502020204030204" pitchFamily="34" charset="0"/>
              </a:rPr>
              <a:t>Children need to come to school in correct school uniform with black shoes. </a:t>
            </a:r>
          </a:p>
          <a:p>
            <a:endParaRPr lang="en-GB" sz="3200" dirty="0">
              <a:solidFill>
                <a:prstClr val="black"/>
              </a:solidFill>
              <a:latin typeface="Calibri" panose="020F0502020204030204" pitchFamily="34" charset="0"/>
              <a:cs typeface="Calibri" panose="020F0502020204030204" pitchFamily="34" charset="0"/>
            </a:endParaRPr>
          </a:p>
          <a:p>
            <a:endParaRPr lang="en-GB" sz="3200" dirty="0">
              <a:solidFill>
                <a:srgbClr val="000000"/>
              </a:solidFill>
              <a:latin typeface="Calibri" panose="020F0502020204030204" pitchFamily="34" charset="0"/>
              <a:cs typeface="Calibri" panose="020F0502020204030204" pitchFamily="34" charset="0"/>
            </a:endParaRPr>
          </a:p>
          <a:p>
            <a:r>
              <a:rPr lang="en-GB" sz="3200" dirty="0">
                <a:solidFill>
                  <a:srgbClr val="000000"/>
                </a:solidFill>
                <a:latin typeface="Calibri" panose="020F0502020204030204" pitchFamily="34" charset="0"/>
                <a:cs typeface="Calibri" panose="020F0502020204030204" pitchFamily="34" charset="0"/>
              </a:rPr>
              <a:t>Uniform includes PE kit! This should be clearly labelled with the child’s name.</a:t>
            </a:r>
          </a:p>
          <a:p>
            <a:endParaRPr lang="en-GB" sz="2400" dirty="0">
              <a:solidFill>
                <a:srgbClr val="000000"/>
              </a:solidFill>
              <a:latin typeface="Comic Sans MS" panose="030F0702030302020204" pitchFamily="66" charset="0"/>
            </a:endParaRPr>
          </a:p>
          <a:p>
            <a:endParaRPr lang="en-GB" sz="2400"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E1B3A7B9-1445-493C-BF74-D861DDE342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45976" y="124200"/>
            <a:ext cx="1584960" cy="1347470"/>
          </a:xfrm>
          <a:prstGeom prst="rect">
            <a:avLst/>
          </a:prstGeom>
          <a:noFill/>
        </p:spPr>
      </p:pic>
    </p:spTree>
    <p:extLst>
      <p:ext uri="{BB962C8B-B14F-4D97-AF65-F5344CB8AC3E}">
        <p14:creationId xmlns:p14="http://schemas.microsoft.com/office/powerpoint/2010/main" val="68907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156556" y="10440"/>
            <a:ext cx="610497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0070C0"/>
                </a:solidFill>
                <a:effectLst/>
              </a:rPr>
              <a:t>English</a:t>
            </a:r>
          </a:p>
        </p:txBody>
      </p:sp>
      <p:sp>
        <p:nvSpPr>
          <p:cNvPr id="2" name="Rectangle: Rounded Corners 1">
            <a:extLst>
              <a:ext uri="{FF2B5EF4-FFF2-40B4-BE49-F238E27FC236}">
                <a16:creationId xmlns:a16="http://schemas.microsoft.com/office/drawing/2014/main" id="{96175D17-2E3C-4820-A349-8BC943F4547E}"/>
              </a:ext>
            </a:extLst>
          </p:cNvPr>
          <p:cNvSpPr/>
          <p:nvPr/>
        </p:nvSpPr>
        <p:spPr>
          <a:xfrm>
            <a:off x="1691239" y="1213838"/>
            <a:ext cx="7036836" cy="258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u="sng" dirty="0">
                <a:solidFill>
                  <a:schemeClr val="bg1"/>
                </a:solidFill>
                <a:latin typeface="Calibri" panose="020F0502020204030204" pitchFamily="34" charset="0"/>
                <a:cs typeface="Calibri" panose="020F0502020204030204" pitchFamily="34" charset="0"/>
              </a:rPr>
              <a:t>Reading</a:t>
            </a:r>
          </a:p>
          <a:p>
            <a:r>
              <a:rPr lang="en-GB" sz="2400" dirty="0">
                <a:solidFill>
                  <a:schemeClr val="bg1"/>
                </a:solidFill>
                <a:latin typeface="Calibri" panose="020F0502020204030204" pitchFamily="34" charset="0"/>
                <a:cs typeface="Calibri" panose="020F0502020204030204" pitchFamily="34" charset="0"/>
              </a:rPr>
              <a:t>We are currently reading the story Dragons at Crumbling Castle. The children have great thoughts and ideas about the story already. You can support your child by reading information about explorers and how carpets are made.</a:t>
            </a:r>
          </a:p>
        </p:txBody>
      </p:sp>
      <p:sp>
        <p:nvSpPr>
          <p:cNvPr id="7" name="Rectangle: Rounded Corners 6">
            <a:extLst>
              <a:ext uri="{FF2B5EF4-FFF2-40B4-BE49-F238E27FC236}">
                <a16:creationId xmlns:a16="http://schemas.microsoft.com/office/drawing/2014/main" id="{1897F482-77FC-4B3D-97D5-467BC41ED277}"/>
              </a:ext>
            </a:extLst>
          </p:cNvPr>
          <p:cNvSpPr/>
          <p:nvPr/>
        </p:nvSpPr>
        <p:spPr>
          <a:xfrm>
            <a:off x="224693" y="3842727"/>
            <a:ext cx="8503382" cy="2800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Image result for Romans">
            <a:extLst>
              <a:ext uri="{FF2B5EF4-FFF2-40B4-BE49-F238E27FC236}">
                <a16:creationId xmlns:a16="http://schemas.microsoft.com/office/drawing/2014/main" id="{FB475321-72FD-4401-B94A-7B5C3C70C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79" y="4844062"/>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F0E45C-4530-45F8-972E-ECB7F30EA574}"/>
              </a:ext>
            </a:extLst>
          </p:cNvPr>
          <p:cNvSpPr/>
          <p:nvPr/>
        </p:nvSpPr>
        <p:spPr>
          <a:xfrm>
            <a:off x="263178" y="3797177"/>
            <a:ext cx="8617644" cy="2800767"/>
          </a:xfrm>
          <a:prstGeom prst="rect">
            <a:avLst/>
          </a:prstGeom>
        </p:spPr>
        <p:txBody>
          <a:bodyPr wrap="square">
            <a:spAutoFit/>
          </a:bodyPr>
          <a:lstStyle/>
          <a:p>
            <a:pPr algn="ctr"/>
            <a:r>
              <a:rPr lang="en-GB" sz="3200" u="sng" dirty="0">
                <a:solidFill>
                  <a:schemeClr val="bg1"/>
                </a:solidFill>
                <a:latin typeface="Calibri" panose="020F0502020204030204" pitchFamily="34" charset="0"/>
                <a:cs typeface="Calibri" panose="020F0502020204030204" pitchFamily="34" charset="0"/>
              </a:rPr>
              <a:t>Writing</a:t>
            </a:r>
          </a:p>
          <a:p>
            <a:r>
              <a:rPr lang="en-GB" sz="2400" dirty="0">
                <a:solidFill>
                  <a:schemeClr val="bg1"/>
                </a:solidFill>
                <a:latin typeface="Calibri" panose="020F0502020204030204" pitchFamily="34" charset="0"/>
                <a:cs typeface="Calibri" panose="020F0502020204030204" pitchFamily="34" charset="0"/>
              </a:rPr>
              <a:t>In Year Four the children focus on using the following in writing:</a:t>
            </a:r>
          </a:p>
          <a:p>
            <a:pPr marL="342900" indent="-34290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Fronted adverbials</a:t>
            </a:r>
          </a:p>
          <a:p>
            <a:pPr marL="342900" indent="-34290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Expanded noun phrases</a:t>
            </a:r>
          </a:p>
          <a:p>
            <a:pPr marL="342900" indent="-34290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Apostrophes for plural possession</a:t>
            </a:r>
          </a:p>
          <a:p>
            <a:pPr marL="342900" indent="-34290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Accurate speech punctuation</a:t>
            </a:r>
          </a:p>
          <a:p>
            <a:pPr marL="342900" indent="-34290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Write paragraphs around a theme</a:t>
            </a:r>
          </a:p>
        </p:txBody>
      </p:sp>
      <p:pic>
        <p:nvPicPr>
          <p:cNvPr id="8" name="Picture 7">
            <a:extLst>
              <a:ext uri="{FF2B5EF4-FFF2-40B4-BE49-F238E27FC236}">
                <a16:creationId xmlns:a16="http://schemas.microsoft.com/office/drawing/2014/main" id="{DDE0B5A9-38BD-4666-9303-F27DE1A2FDF7}"/>
              </a:ext>
            </a:extLst>
          </p:cNvPr>
          <p:cNvPicPr>
            <a:picLocks noChangeAspect="1"/>
          </p:cNvPicPr>
          <p:nvPr/>
        </p:nvPicPr>
        <p:blipFill rotWithShape="1">
          <a:blip r:embed="rId4">
            <a:extLst>
              <a:ext uri="{28A0092B-C50C-407E-A947-70E740481C1C}">
                <a14:useLocalDpi xmlns:a14="http://schemas.microsoft.com/office/drawing/2010/main" val="0"/>
              </a:ext>
            </a:extLst>
          </a:blip>
          <a:srcRect l="20624" t="5012" r="20624" b="5010"/>
          <a:stretch/>
        </p:blipFill>
        <p:spPr>
          <a:xfrm>
            <a:off x="53976" y="1379429"/>
            <a:ext cx="1438183" cy="2202592"/>
          </a:xfrm>
          <a:prstGeom prst="rect">
            <a:avLst/>
          </a:prstGeom>
        </p:spPr>
      </p:pic>
      <p:pic>
        <p:nvPicPr>
          <p:cNvPr id="9" name="Picture 8">
            <a:extLst>
              <a:ext uri="{FF2B5EF4-FFF2-40B4-BE49-F238E27FC236}">
                <a16:creationId xmlns:a16="http://schemas.microsoft.com/office/drawing/2014/main" id="{00A66C08-5D05-4351-AA37-1B090C48C36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342195" y="102833"/>
            <a:ext cx="1385880" cy="1111005"/>
          </a:xfrm>
          <a:prstGeom prst="rect">
            <a:avLst/>
          </a:prstGeom>
          <a:noFill/>
        </p:spPr>
      </p:pic>
    </p:spTree>
    <p:extLst>
      <p:ext uri="{BB962C8B-B14F-4D97-AF65-F5344CB8AC3E}">
        <p14:creationId xmlns:p14="http://schemas.microsoft.com/office/powerpoint/2010/main" val="30006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105469" y="-14659"/>
            <a:ext cx="610497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0070C0"/>
                </a:solidFill>
                <a:effectLst/>
              </a:rPr>
              <a:t>Handwriting</a:t>
            </a:r>
          </a:p>
        </p:txBody>
      </p:sp>
      <p:sp>
        <p:nvSpPr>
          <p:cNvPr id="6" name="TextBox 1">
            <a:extLst>
              <a:ext uri="{FF2B5EF4-FFF2-40B4-BE49-F238E27FC236}">
                <a16:creationId xmlns:a16="http://schemas.microsoft.com/office/drawing/2014/main" id="{E10AD9F5-B241-4279-8B82-ADCFD07AA7A5}"/>
              </a:ext>
            </a:extLst>
          </p:cNvPr>
          <p:cNvSpPr txBox="1">
            <a:spLocks noChangeArrowheads="1"/>
          </p:cNvSpPr>
          <p:nvPr/>
        </p:nvSpPr>
        <p:spPr bwMode="auto">
          <a:xfrm>
            <a:off x="367832" y="1228397"/>
            <a:ext cx="836024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In Year Four we expect all children to join their handwriting.</a:t>
            </a:r>
          </a:p>
          <a:p>
            <a:pPr>
              <a:spcBef>
                <a:spcPct val="0"/>
              </a:spcBef>
              <a:buNone/>
            </a:pPr>
            <a:endParaRPr lang="en-GB" altLang="en-US" sz="2400" dirty="0">
              <a:solidFill>
                <a:schemeClr val="bg1"/>
              </a:solidFill>
              <a:latin typeface="Calibri" panose="020F0502020204030204" pitchFamily="34" charset="0"/>
              <a:cs typeface="Calibri" panose="020F0502020204030204" pitchFamily="34" charset="0"/>
            </a:endParaRPr>
          </a:p>
          <a:p>
            <a:pPr marL="342900" indent="-342900">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Joined handwriting helps with spelling because the joins have a particular flow.</a:t>
            </a:r>
          </a:p>
          <a:p>
            <a:pPr marL="342900" indent="-342900">
              <a:spcBef>
                <a:spcPct val="0"/>
              </a:spcBef>
              <a:buFont typeface="Wingdings" panose="05000000000000000000" pitchFamily="2" charset="2"/>
              <a:buChar char="v"/>
            </a:pPr>
            <a:endParaRPr lang="en-GB" altLang="en-US" sz="2400" dirty="0">
              <a:solidFill>
                <a:schemeClr val="bg1"/>
              </a:solidFill>
              <a:latin typeface="Calibri" panose="020F0502020204030204" pitchFamily="34" charset="0"/>
              <a:cs typeface="Calibri" panose="020F0502020204030204" pitchFamily="34" charset="0"/>
            </a:endParaRPr>
          </a:p>
          <a:p>
            <a:pPr marL="342900" indent="-342900">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We teach handwriting every Tuesday morning.</a:t>
            </a:r>
          </a:p>
          <a:p>
            <a:pPr marL="342900" indent="-342900">
              <a:spcBef>
                <a:spcPct val="0"/>
              </a:spcBef>
              <a:buFont typeface="Wingdings" panose="05000000000000000000" pitchFamily="2" charset="2"/>
              <a:buChar char="v"/>
            </a:pPr>
            <a:endParaRPr lang="en-GB" altLang="en-US" sz="2400" dirty="0">
              <a:solidFill>
                <a:schemeClr val="bg1"/>
              </a:solidFill>
              <a:latin typeface="Calibri" panose="020F0502020204030204" pitchFamily="34" charset="0"/>
              <a:cs typeface="Calibri" panose="020F0502020204030204" pitchFamily="34" charset="0"/>
            </a:endParaRPr>
          </a:p>
          <a:p>
            <a:pPr marL="342900" indent="-342900">
              <a:spcBef>
                <a:spcPct val="0"/>
              </a:spcBef>
              <a:buFont typeface="Wingdings" panose="05000000000000000000" pitchFamily="2" charset="2"/>
              <a:buChar char="v"/>
            </a:pPr>
            <a:r>
              <a:rPr lang="en-GB" altLang="en-US" sz="2400" dirty="0">
                <a:solidFill>
                  <a:schemeClr val="bg1"/>
                </a:solidFill>
                <a:latin typeface="Calibri" panose="020F0502020204030204" pitchFamily="34" charset="0"/>
                <a:cs typeface="Calibri" panose="020F0502020204030204" pitchFamily="34" charset="0"/>
              </a:rPr>
              <a:t>When the children arrive at school they practise letter formations and joins.</a:t>
            </a:r>
            <a:endParaRPr lang="en-GB" altLang="en-US" sz="2000" dirty="0">
              <a:solidFill>
                <a:schemeClr val="bg1"/>
              </a:solidFill>
              <a:latin typeface="Calibri" panose="020F0502020204030204" pitchFamily="34" charset="0"/>
              <a:cs typeface="Calibri" panose="020F0502020204030204" pitchFamily="34" charset="0"/>
            </a:endParaRPr>
          </a:p>
          <a:p>
            <a:pPr marL="342900" indent="-342900">
              <a:spcBef>
                <a:spcPct val="0"/>
              </a:spcBef>
              <a:buFont typeface="Wingdings" panose="05000000000000000000" pitchFamily="2" charset="2"/>
              <a:buChar char="v"/>
            </a:pPr>
            <a:endParaRPr lang="en-GB" altLang="en-US" sz="2000" dirty="0">
              <a:solidFill>
                <a:schemeClr val="bg1"/>
              </a:solidFill>
              <a:latin typeface="Comic Sans MS" panose="030F0702030302020204" pitchFamily="66" charset="0"/>
            </a:endParaRPr>
          </a:p>
          <a:p>
            <a:pPr marL="342900" indent="-342900">
              <a:spcBef>
                <a:spcPct val="0"/>
              </a:spcBef>
              <a:buFont typeface="Wingdings" panose="05000000000000000000" pitchFamily="2" charset="2"/>
              <a:buChar char="v"/>
            </a:pPr>
            <a:endParaRPr lang="en-GB" altLang="en-US" sz="2000" dirty="0">
              <a:solidFill>
                <a:schemeClr val="bg1"/>
              </a:solidFill>
              <a:latin typeface="Comic Sans MS" panose="030F0702030302020204" pitchFamily="66" charset="0"/>
            </a:endParaRPr>
          </a:p>
        </p:txBody>
      </p:sp>
      <p:pic>
        <p:nvPicPr>
          <p:cNvPr id="6146" name="Picture 2" descr="Image result for handwriting sitting position">
            <a:extLst>
              <a:ext uri="{FF2B5EF4-FFF2-40B4-BE49-F238E27FC236}">
                <a16:creationId xmlns:a16="http://schemas.microsoft.com/office/drawing/2014/main" id="{29DBD0DF-5112-4719-9003-E224AB514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835" y="5022574"/>
            <a:ext cx="5049078" cy="1704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1FD52D4-A9E5-43A6-A3BD-B7280425EC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45998" y="130617"/>
            <a:ext cx="1584960" cy="1347470"/>
          </a:xfrm>
          <a:prstGeom prst="rect">
            <a:avLst/>
          </a:prstGeom>
          <a:noFill/>
        </p:spPr>
      </p:pic>
    </p:spTree>
    <p:extLst>
      <p:ext uri="{BB962C8B-B14F-4D97-AF65-F5344CB8AC3E}">
        <p14:creationId xmlns:p14="http://schemas.microsoft.com/office/powerpoint/2010/main" val="400873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CC445-9B4C-4BA7-AE06-A5D9D049191C}"/>
              </a:ext>
            </a:extLst>
          </p:cNvPr>
          <p:cNvSpPr/>
          <p:nvPr/>
        </p:nvSpPr>
        <p:spPr>
          <a:xfrm>
            <a:off x="1105469" y="-162489"/>
            <a:ext cx="610497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err="1">
                <a:ln/>
                <a:solidFill>
                  <a:srgbClr val="0070C0"/>
                </a:solidFill>
                <a:effectLst/>
              </a:rPr>
              <a:t>Maths</a:t>
            </a:r>
            <a:endParaRPr lang="en-US" sz="8000" b="1" cap="none" spc="0" dirty="0">
              <a:ln/>
              <a:solidFill>
                <a:srgbClr val="0070C0"/>
              </a:solidFill>
              <a:effectLst/>
            </a:endParaRPr>
          </a:p>
        </p:txBody>
      </p:sp>
      <p:pic>
        <p:nvPicPr>
          <p:cNvPr id="5122" name="Picture 2" descr="Image result for times tables">
            <a:extLst>
              <a:ext uri="{FF2B5EF4-FFF2-40B4-BE49-F238E27FC236}">
                <a16:creationId xmlns:a16="http://schemas.microsoft.com/office/drawing/2014/main" id="{D0000205-6870-43CE-9F7A-42E88B269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97" y="4677488"/>
            <a:ext cx="2773051" cy="19596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C3B1979-34D9-40D6-8FD9-37E31475A6A1}"/>
              </a:ext>
            </a:extLst>
          </p:cNvPr>
          <p:cNvPicPr>
            <a:picLocks noChangeAspect="1"/>
          </p:cNvPicPr>
          <p:nvPr/>
        </p:nvPicPr>
        <p:blipFill>
          <a:blip r:embed="rId3"/>
          <a:stretch>
            <a:fillRect/>
          </a:stretch>
        </p:blipFill>
        <p:spPr>
          <a:xfrm>
            <a:off x="6320028" y="1347926"/>
            <a:ext cx="2823972" cy="1844749"/>
          </a:xfrm>
          <a:prstGeom prst="rect">
            <a:avLst/>
          </a:prstGeom>
        </p:spPr>
      </p:pic>
      <p:sp>
        <p:nvSpPr>
          <p:cNvPr id="6" name="Rectangle: Rounded Corners 5">
            <a:extLst>
              <a:ext uri="{FF2B5EF4-FFF2-40B4-BE49-F238E27FC236}">
                <a16:creationId xmlns:a16="http://schemas.microsoft.com/office/drawing/2014/main" id="{92B8126D-7449-492F-A519-79D8AC206BCA}"/>
              </a:ext>
            </a:extLst>
          </p:cNvPr>
          <p:cNvSpPr/>
          <p:nvPr/>
        </p:nvSpPr>
        <p:spPr>
          <a:xfrm>
            <a:off x="3737113" y="4142908"/>
            <a:ext cx="5126020" cy="2652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900" dirty="0">
                <a:solidFill>
                  <a:schemeClr val="bg1"/>
                </a:solidFill>
                <a:latin typeface="Calibri" panose="020F0502020204030204" pitchFamily="34" charset="0"/>
                <a:cs typeface="Calibri" panose="020F0502020204030204" pitchFamily="34" charset="0"/>
              </a:rPr>
              <a:t>At the end of Year Four, the children will be sitting the National Multiplication Check.</a:t>
            </a:r>
          </a:p>
          <a:p>
            <a:r>
              <a:rPr lang="en-GB" sz="1900" dirty="0">
                <a:solidFill>
                  <a:schemeClr val="bg1"/>
                </a:solidFill>
                <a:latin typeface="Calibri" panose="020F0502020204030204" pitchFamily="34" charset="0"/>
                <a:cs typeface="Calibri" panose="020F0502020204030204" pitchFamily="34" charset="0"/>
              </a:rPr>
              <a:t>They need to know their multiplication and division facts for up to 12 x 12 quickly and fluently.</a:t>
            </a:r>
          </a:p>
          <a:p>
            <a:r>
              <a:rPr lang="en-GB" sz="1900" dirty="0">
                <a:solidFill>
                  <a:schemeClr val="bg1"/>
                </a:solidFill>
                <a:latin typeface="Calibri" panose="020F0502020204030204" pitchFamily="34" charset="0"/>
                <a:cs typeface="Calibri" panose="020F0502020204030204" pitchFamily="34" charset="0"/>
              </a:rPr>
              <a:t>Please practise these at home with your child because it enables them to do other mathematical questions quickly and efficiently.</a:t>
            </a:r>
          </a:p>
        </p:txBody>
      </p:sp>
      <p:sp>
        <p:nvSpPr>
          <p:cNvPr id="7" name="TextBox 1">
            <a:extLst>
              <a:ext uri="{FF2B5EF4-FFF2-40B4-BE49-F238E27FC236}">
                <a16:creationId xmlns:a16="http://schemas.microsoft.com/office/drawing/2014/main" id="{CF7B76D5-5D76-41E2-A25E-AC5E2C55E0A6}"/>
              </a:ext>
            </a:extLst>
          </p:cNvPr>
          <p:cNvSpPr txBox="1">
            <a:spLocks noChangeArrowheads="1"/>
          </p:cNvSpPr>
          <p:nvPr/>
        </p:nvSpPr>
        <p:spPr bwMode="auto">
          <a:xfrm>
            <a:off x="0" y="821249"/>
            <a:ext cx="622324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dirty="0">
                <a:solidFill>
                  <a:schemeClr val="bg1"/>
                </a:solidFill>
                <a:latin typeface="Calibri" panose="020F0502020204030204" pitchFamily="34" charset="0"/>
                <a:cs typeface="Calibri" panose="020F0502020204030204" pitchFamily="34" charset="0"/>
              </a:rPr>
              <a:t>We follow a maths mastery approach in our Maths lessons. This involves using practical and visuals to understand concepts.</a:t>
            </a:r>
          </a:p>
          <a:p>
            <a:pPr>
              <a:spcBef>
                <a:spcPct val="0"/>
              </a:spcBef>
              <a:buFontTx/>
              <a:buNone/>
            </a:pPr>
            <a:endParaRPr lang="en-GB" altLang="en-US" sz="2000" dirty="0">
              <a:solidFill>
                <a:schemeClr val="bg1"/>
              </a:solidFill>
              <a:latin typeface="Calibri" panose="020F0502020204030204" pitchFamily="34" charset="0"/>
              <a:cs typeface="Calibri" panose="020F0502020204030204" pitchFamily="34" charset="0"/>
            </a:endParaRPr>
          </a:p>
          <a:p>
            <a:pPr>
              <a:spcBef>
                <a:spcPct val="0"/>
              </a:spcBef>
              <a:buFontTx/>
              <a:buNone/>
            </a:pPr>
            <a:r>
              <a:rPr lang="en-GB" altLang="en-US" sz="2000" dirty="0">
                <a:solidFill>
                  <a:schemeClr val="bg1"/>
                </a:solidFill>
                <a:latin typeface="Calibri" panose="020F0502020204030204" pitchFamily="34" charset="0"/>
                <a:cs typeface="Calibri" panose="020F0502020204030204" pitchFamily="34" charset="0"/>
              </a:rPr>
              <a:t>We use technology to help practise the recall of number facts for multiplication and division. </a:t>
            </a:r>
          </a:p>
          <a:p>
            <a:pPr>
              <a:spcBef>
                <a:spcPct val="0"/>
              </a:spcBef>
              <a:buFontTx/>
              <a:buNone/>
            </a:pPr>
            <a:endParaRPr lang="en-GB" altLang="en-US" sz="2000" dirty="0">
              <a:solidFill>
                <a:schemeClr val="bg1"/>
              </a:solidFill>
              <a:latin typeface="Calibri" panose="020F0502020204030204" pitchFamily="34" charset="0"/>
              <a:cs typeface="Calibri" panose="020F0502020204030204" pitchFamily="34" charset="0"/>
            </a:endParaRPr>
          </a:p>
          <a:p>
            <a:pPr>
              <a:spcBef>
                <a:spcPct val="0"/>
              </a:spcBef>
              <a:buFontTx/>
              <a:buNone/>
            </a:pPr>
            <a:r>
              <a:rPr lang="en-GB" altLang="en-US" sz="2000" dirty="0">
                <a:solidFill>
                  <a:schemeClr val="bg1"/>
                </a:solidFill>
                <a:latin typeface="Calibri" panose="020F0502020204030204" pitchFamily="34" charset="0"/>
                <a:cs typeface="Calibri" panose="020F0502020204030204" pitchFamily="34" charset="0"/>
              </a:rPr>
              <a:t>Invest your time in sitting with your child and listening to their explanations about their maths work. As part of our maths homework we will send home problem solving and reasoning maths challenges.   </a:t>
            </a:r>
          </a:p>
        </p:txBody>
      </p:sp>
      <p:pic>
        <p:nvPicPr>
          <p:cNvPr id="8" name="Picture 7">
            <a:extLst>
              <a:ext uri="{FF2B5EF4-FFF2-40B4-BE49-F238E27FC236}">
                <a16:creationId xmlns:a16="http://schemas.microsoft.com/office/drawing/2014/main" id="{59C56C64-4413-42CD-B6BF-C2D61474E6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17040" y="124869"/>
            <a:ext cx="1448705" cy="1189026"/>
          </a:xfrm>
          <a:prstGeom prst="rect">
            <a:avLst/>
          </a:prstGeom>
          <a:noFill/>
        </p:spPr>
      </p:pic>
    </p:spTree>
    <p:extLst>
      <p:ext uri="{BB962C8B-B14F-4D97-AF65-F5344CB8AC3E}">
        <p14:creationId xmlns:p14="http://schemas.microsoft.com/office/powerpoint/2010/main" val="1030290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1940</TotalTime>
  <Words>1454</Words>
  <Application>Microsoft Office PowerPoint</Application>
  <PresentationFormat>On-screen Show (4:3)</PresentationFormat>
  <Paragraphs>195</Paragraphs>
  <Slides>24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Black</vt:lpstr>
      <vt:lpstr>Calibri</vt:lpstr>
      <vt:lpstr>Comic Sans MS</vt:lpstr>
      <vt:lpstr>Courier New</vt:lpstr>
      <vt:lpstr>Trebuchet MS</vt:lpstr>
      <vt:lpstr>Tw Cen MT</vt:lpstr>
      <vt:lpstr>Wingdings</vt:lpstr>
      <vt:lpstr>Circuit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and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Hill-Cornwell</dc:creator>
  <cp:lastModifiedBy>Brian Stother</cp:lastModifiedBy>
  <cp:revision>67</cp:revision>
  <cp:lastPrinted>2021-09-17T13:03:33Z</cp:lastPrinted>
  <dcterms:created xsi:type="dcterms:W3CDTF">2019-09-17T13:33:13Z</dcterms:created>
  <dcterms:modified xsi:type="dcterms:W3CDTF">2021-09-18T12:04:58Z</dcterms:modified>
</cp:coreProperties>
</file>