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71" r:id="rId9"/>
    <p:sldId id="264" r:id="rId10"/>
    <p:sldId id="277" r:id="rId11"/>
    <p:sldId id="265" r:id="rId12"/>
    <p:sldId id="275" r:id="rId13"/>
    <p:sldId id="266" r:id="rId14"/>
    <p:sldId id="269" r:id="rId15"/>
    <p:sldId id="276" r:id="rId16"/>
    <p:sldId id="272" r:id="rId17"/>
    <p:sldId id="273" r:id="rId18"/>
    <p:sldId id="274" r:id="rId19"/>
  </p:sldIdLst>
  <p:sldSz cx="9144000" cy="6858000" type="screen4x3"/>
  <p:notesSz cx="6797675" cy="9926638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411" autoAdjust="0"/>
  </p:normalViewPr>
  <p:slideViewPr>
    <p:cSldViewPr snapToGrid="0">
      <p:cViewPr varScale="1">
        <p:scale>
          <a:sx n="70" d="100"/>
          <a:sy n="70" d="100"/>
        </p:scale>
        <p:origin x="181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06357" y="4715153"/>
            <a:ext cx="4984962" cy="44669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JB</a:t>
            </a:r>
          </a:p>
        </p:txBody>
      </p:sp>
    </p:spTree>
    <p:extLst>
      <p:ext uri="{BB962C8B-B14F-4D97-AF65-F5344CB8AC3E}">
        <p14:creationId xmlns:p14="http://schemas.microsoft.com/office/powerpoint/2010/main" val="11120667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46" name="Shape 24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 dirty="0"/>
              <a:t>KS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734577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46" name="Shape 24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 dirty="0"/>
              <a:t>KS</a:t>
            </a:r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Shape 38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81" name="Shape 38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 dirty="0"/>
              <a:t>JB</a:t>
            </a:r>
            <a:endParaRPr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69" name="Shape 26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 dirty="0"/>
              <a:t>DC</a:t>
            </a:r>
            <a:endParaRPr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DC</a:t>
            </a:r>
          </a:p>
        </p:txBody>
      </p:sp>
    </p:spTree>
    <p:extLst>
      <p:ext uri="{BB962C8B-B14F-4D97-AF65-F5344CB8AC3E}">
        <p14:creationId xmlns:p14="http://schemas.microsoft.com/office/powerpoint/2010/main" val="12689554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JB</a:t>
            </a:r>
          </a:p>
        </p:txBody>
      </p:sp>
    </p:spTree>
    <p:extLst>
      <p:ext uri="{BB962C8B-B14F-4D97-AF65-F5344CB8AC3E}">
        <p14:creationId xmlns:p14="http://schemas.microsoft.com/office/powerpoint/2010/main" val="15930162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JB</a:t>
            </a:r>
          </a:p>
        </p:txBody>
      </p:sp>
    </p:spTree>
    <p:extLst>
      <p:ext uri="{BB962C8B-B14F-4D97-AF65-F5344CB8AC3E}">
        <p14:creationId xmlns:p14="http://schemas.microsoft.com/office/powerpoint/2010/main" val="27855263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Shape 35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56" name="Shape 35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 dirty="0"/>
              <a:t>KS</a:t>
            </a:r>
            <a:endParaRPr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Shape 37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71" name="Shape 37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 dirty="0"/>
              <a:t>KS</a:t>
            </a: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JB</a:t>
            </a:r>
          </a:p>
        </p:txBody>
      </p:sp>
    </p:spTree>
    <p:extLst>
      <p:ext uri="{BB962C8B-B14F-4D97-AF65-F5344CB8AC3E}">
        <p14:creationId xmlns:p14="http://schemas.microsoft.com/office/powerpoint/2010/main" val="28873390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JB</a:t>
            </a:r>
          </a:p>
        </p:txBody>
      </p:sp>
    </p:spTree>
    <p:extLst>
      <p:ext uri="{BB962C8B-B14F-4D97-AF65-F5344CB8AC3E}">
        <p14:creationId xmlns:p14="http://schemas.microsoft.com/office/powerpoint/2010/main" val="4221257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JB</a:t>
            </a:r>
          </a:p>
        </p:txBody>
      </p:sp>
    </p:spTree>
    <p:extLst>
      <p:ext uri="{BB962C8B-B14F-4D97-AF65-F5344CB8AC3E}">
        <p14:creationId xmlns:p14="http://schemas.microsoft.com/office/powerpoint/2010/main" val="15144705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9" name="Shape 18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 dirty="0"/>
              <a:t>JB</a:t>
            </a: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KS</a:t>
            </a:r>
          </a:p>
        </p:txBody>
      </p:sp>
    </p:spTree>
    <p:extLst>
      <p:ext uri="{BB962C8B-B14F-4D97-AF65-F5344CB8AC3E}">
        <p14:creationId xmlns:p14="http://schemas.microsoft.com/office/powerpoint/2010/main" val="34146703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6" name="Shape 16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 dirty="0"/>
              <a:t>DC</a:t>
            </a: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DC</a:t>
            </a:r>
          </a:p>
        </p:txBody>
      </p:sp>
    </p:spTree>
    <p:extLst>
      <p:ext uri="{BB962C8B-B14F-4D97-AF65-F5344CB8AC3E}">
        <p14:creationId xmlns:p14="http://schemas.microsoft.com/office/powerpoint/2010/main" val="15214863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30" name="Shape 23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 dirty="0"/>
              <a:t>DC</a:t>
            </a: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</a:lvl1pPr>
            <a:lvl2pPr marL="0" indent="457200" algn="ctr">
              <a:buSzTx/>
              <a:buFontTx/>
              <a:buNone/>
            </a:lvl2pPr>
            <a:lvl3pPr marL="0" indent="914400" algn="ctr">
              <a:buSzTx/>
              <a:buFontTx/>
              <a:buNone/>
            </a:lvl3pPr>
            <a:lvl4pPr marL="0" indent="1371600" algn="ctr">
              <a:buSzTx/>
              <a:buFontTx/>
              <a:buNone/>
            </a:lvl4pPr>
            <a:lvl5pPr marL="0" indent="1828800" algn="ctr">
              <a:buSzTx/>
              <a:buFontTx/>
              <a:buNone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/>
            </a:lvl1pPr>
            <a:lvl2pPr marL="0" indent="457200">
              <a:spcBef>
                <a:spcPts val="400"/>
              </a:spcBef>
              <a:buSzTx/>
              <a:buFontTx/>
              <a:buNone/>
              <a:defRPr sz="2000"/>
            </a:lvl2pPr>
            <a:lvl3pPr marL="0" indent="914400">
              <a:spcBef>
                <a:spcPts val="400"/>
              </a:spcBef>
              <a:buSzTx/>
              <a:buFontTx/>
              <a:buNone/>
              <a:defRPr sz="2000"/>
            </a:lvl3pPr>
            <a:lvl4pPr marL="0" indent="1371600">
              <a:spcBef>
                <a:spcPts val="400"/>
              </a:spcBef>
              <a:buSzTx/>
              <a:buFontTx/>
              <a:buNone/>
              <a:defRPr sz="2000"/>
            </a:lvl4pPr>
            <a:lvl5pPr marL="0" indent="1828800">
              <a:spcBef>
                <a:spcPts val="400"/>
              </a:spcBef>
              <a:buSzTx/>
              <a:buFontTx/>
              <a:buNone/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Espace réservé du texte 4"/>
          <p:cNvSpPr>
            <a:spLocks noGrp="1"/>
          </p:cNvSpPr>
          <p:nvPr>
            <p:ph type="body" sz="quarter" idx="21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Espace réservé du texte 3"/>
          <p:cNvSpPr>
            <a:spLocks noGrp="1"/>
          </p:cNvSpPr>
          <p:nvPr>
            <p:ph type="body" sz="half" idx="21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83" name="Espace réservé pour une image  2"/>
          <p:cNvSpPr>
            <a:spLocks noGrp="1"/>
          </p:cNvSpPr>
          <p:nvPr>
            <p:ph type="pic" sz="half" idx="2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801541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F49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28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itle 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Welcome to Year 6</a:t>
            </a:r>
          </a:p>
        </p:txBody>
      </p:sp>
      <p:sp>
        <p:nvSpPr>
          <p:cNvPr id="95" name="Subtitle 2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 dirty="0"/>
              <a:t>Monday 11</a:t>
            </a:r>
            <a:r>
              <a:rPr baseline="30000" dirty="0" err="1"/>
              <a:t>th</a:t>
            </a:r>
            <a:r>
              <a:rPr dirty="0"/>
              <a:t> September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 dirty="0"/>
              <a:t>Topics</a:t>
            </a:r>
            <a:endParaRPr dirty="0"/>
          </a:p>
        </p:txBody>
      </p:sp>
      <p:sp>
        <p:nvSpPr>
          <p:cNvPr id="235" name="Text"/>
          <p:cNvSpPr txBox="1"/>
          <p:nvPr/>
        </p:nvSpPr>
        <p:spPr>
          <a:xfrm>
            <a:off x="424543" y="1495146"/>
            <a:ext cx="8294914" cy="483517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87630" tIns="87630" rIns="87630" bIns="87630" numCol="1" anchor="ctr">
            <a:spAutoFit/>
          </a:bodyPr>
          <a:lstStyle/>
          <a:p>
            <a:pPr marL="342900" indent="-342900" defTabSz="1022350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300">
                <a:solidFill>
                  <a:srgbClr val="FFFFFF"/>
                </a:solidFill>
              </a:defRPr>
            </a:pPr>
            <a:r>
              <a:rPr lang="en-GB" dirty="0"/>
              <a:t>Ancient Greeks</a:t>
            </a:r>
          </a:p>
          <a:p>
            <a:pPr marL="342900" indent="-342900" defTabSz="1022350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300">
                <a:solidFill>
                  <a:srgbClr val="FFFFFF"/>
                </a:solidFill>
              </a:defRPr>
            </a:pPr>
            <a:r>
              <a:rPr lang="en-GB" dirty="0"/>
              <a:t>WW2</a:t>
            </a:r>
          </a:p>
          <a:p>
            <a:pPr marL="342900" indent="-342900" defTabSz="1022350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300">
                <a:solidFill>
                  <a:srgbClr val="FFFFFF"/>
                </a:solidFill>
              </a:defRPr>
            </a:pPr>
            <a:r>
              <a:rPr lang="en-GB" dirty="0"/>
              <a:t>Local history</a:t>
            </a:r>
          </a:p>
          <a:p>
            <a:pPr marL="342900" indent="-342900" defTabSz="1022350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300">
                <a:solidFill>
                  <a:srgbClr val="FFFFFF"/>
                </a:solidFill>
              </a:defRPr>
            </a:pPr>
            <a:endParaRPr lang="en-GB" dirty="0"/>
          </a:p>
          <a:p>
            <a:pPr marL="342900" indent="-342900" defTabSz="1022350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300">
                <a:solidFill>
                  <a:srgbClr val="FFFFFF"/>
                </a:solidFill>
              </a:defRPr>
            </a:pPr>
            <a:r>
              <a:rPr lang="en-GB" dirty="0"/>
              <a:t>Rivers</a:t>
            </a:r>
          </a:p>
          <a:p>
            <a:pPr marL="342900" indent="-342900" defTabSz="1022350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300">
                <a:solidFill>
                  <a:srgbClr val="FFFFFF"/>
                </a:solidFill>
              </a:defRPr>
            </a:pPr>
            <a:r>
              <a:rPr lang="en-GB" dirty="0"/>
              <a:t>North America</a:t>
            </a:r>
          </a:p>
          <a:p>
            <a:pPr marL="342900" indent="-342900" defTabSz="1022350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300">
                <a:solidFill>
                  <a:srgbClr val="FFFFFF"/>
                </a:solidFill>
              </a:defRPr>
            </a:pPr>
            <a:endParaRPr lang="en-GB" dirty="0"/>
          </a:p>
          <a:p>
            <a:pPr marL="342900" indent="-342900" defTabSz="1022350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300">
                <a:solidFill>
                  <a:srgbClr val="FFFFFF"/>
                </a:solidFill>
              </a:defRPr>
            </a:pPr>
            <a:r>
              <a:rPr lang="en-GB" dirty="0"/>
              <a:t>Range of artists</a:t>
            </a:r>
          </a:p>
          <a:p>
            <a:pPr marL="342900" indent="-342900" defTabSz="1022350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300">
                <a:solidFill>
                  <a:srgbClr val="FFFFFF"/>
                </a:solidFill>
              </a:defRPr>
            </a:pPr>
            <a:endParaRPr lang="en-GB" dirty="0"/>
          </a:p>
          <a:p>
            <a:pPr marL="342900" indent="-342900" defTabSz="1022350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300">
                <a:solidFill>
                  <a:srgbClr val="FFFFFF"/>
                </a:solidFill>
              </a:defRPr>
            </a:pPr>
            <a:r>
              <a:rPr lang="en-GB" dirty="0"/>
              <a:t>Light up signs</a:t>
            </a:r>
          </a:p>
          <a:p>
            <a:pPr marL="342900" indent="-342900" defTabSz="1022350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300">
                <a:solidFill>
                  <a:srgbClr val="FFFFFF"/>
                </a:solidFill>
              </a:defRPr>
            </a:pPr>
            <a:r>
              <a:rPr lang="en-GB" dirty="0"/>
              <a:t>British cuisine (shepherd’s pie)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B4FF458-5B9B-48FF-A264-A85D4BA998A7}"/>
              </a:ext>
            </a:extLst>
          </p:cNvPr>
          <p:cNvSpPr/>
          <p:nvPr/>
        </p:nvSpPr>
        <p:spPr>
          <a:xfrm>
            <a:off x="4275276" y="2889262"/>
            <a:ext cx="4444181" cy="1255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022350">
              <a:lnSpc>
                <a:spcPct val="90000"/>
              </a:lnSpc>
              <a:spcBef>
                <a:spcPts val="900"/>
              </a:spcBef>
              <a:defRPr sz="2300">
                <a:solidFill>
                  <a:srgbClr val="FFFFFF"/>
                </a:solidFill>
              </a:defRPr>
            </a:pPr>
            <a:r>
              <a:rPr lang="en-GB" sz="2800" dirty="0"/>
              <a:t>Keep an eye on the website and Facebook, they will be updated regularly.</a:t>
            </a:r>
          </a:p>
        </p:txBody>
      </p:sp>
    </p:spTree>
    <p:extLst>
      <p:ext uri="{BB962C8B-B14F-4D97-AF65-F5344CB8AC3E}">
        <p14:creationId xmlns:p14="http://schemas.microsoft.com/office/powerpoint/2010/main" val="1876504130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Trips and Experiences</a:t>
            </a:r>
          </a:p>
        </p:txBody>
      </p:sp>
      <p:grpSp>
        <p:nvGrpSpPr>
          <p:cNvPr id="244" name="Content Placeholder 3"/>
          <p:cNvGrpSpPr/>
          <p:nvPr/>
        </p:nvGrpSpPr>
        <p:grpSpPr>
          <a:xfrm>
            <a:off x="152676" y="1600200"/>
            <a:ext cx="6682306" cy="4525964"/>
            <a:chOff x="-2156340" y="0"/>
            <a:chExt cx="6682303" cy="4525963"/>
          </a:xfrm>
        </p:grpSpPr>
        <p:sp>
          <p:nvSpPr>
            <p:cNvPr id="233" name="Polygon"/>
            <p:cNvSpPr/>
            <p:nvPr/>
          </p:nvSpPr>
          <p:spPr>
            <a:xfrm>
              <a:off x="0" y="0"/>
              <a:ext cx="4525963" cy="4525963"/>
            </a:xfrm>
            <a:prstGeom prst="diamond">
              <a:avLst/>
            </a:prstGeom>
            <a:solidFill>
              <a:srgbClr val="CFD7E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spcBef>
                  <a:spcPts val="700"/>
                </a:spcBef>
                <a:defRPr sz="3200"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236" name="Group"/>
            <p:cNvGrpSpPr/>
            <p:nvPr/>
          </p:nvGrpSpPr>
          <p:grpSpPr>
            <a:xfrm>
              <a:off x="-2156340" y="429966"/>
              <a:ext cx="4351433" cy="3143951"/>
              <a:chOff x="-2586305" y="0"/>
              <a:chExt cx="4351431" cy="3143950"/>
            </a:xfrm>
          </p:grpSpPr>
          <p:sp>
            <p:nvSpPr>
              <p:cNvPr id="234" name="Rounded Rectangle"/>
              <p:cNvSpPr/>
              <p:nvPr/>
            </p:nvSpPr>
            <p:spPr>
              <a:xfrm>
                <a:off x="0" y="0"/>
                <a:ext cx="1765126" cy="1765126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1022350">
                  <a:lnSpc>
                    <a:spcPct val="90000"/>
                  </a:lnSpc>
                  <a:spcBef>
                    <a:spcPts val="1300"/>
                  </a:spcBef>
                  <a:defRPr sz="3200">
                    <a:solidFill>
                      <a:srgbClr val="FFFFFF"/>
                    </a:solidFill>
                  </a:defRPr>
                </a:pPr>
                <a:endParaRPr dirty="0"/>
              </a:p>
            </p:txBody>
          </p:sp>
          <p:sp>
            <p:nvSpPr>
              <p:cNvPr id="235" name="Text"/>
              <p:cNvSpPr txBox="1"/>
              <p:nvPr/>
            </p:nvSpPr>
            <p:spPr>
              <a:xfrm>
                <a:off x="-2586305" y="72342"/>
                <a:ext cx="2038431" cy="307160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87630" tIns="87630" rIns="87630" bIns="87630" numCol="1" anchor="ctr">
                <a:spAutoFit/>
              </a:bodyPr>
              <a:lstStyle/>
              <a:p>
                <a:pPr algn="ctr" defTabSz="1022350">
                  <a:lnSpc>
                    <a:spcPct val="90000"/>
                  </a:lnSpc>
                  <a:spcBef>
                    <a:spcPts val="900"/>
                  </a:spcBef>
                  <a:defRPr sz="2300">
                    <a:solidFill>
                      <a:srgbClr val="FFFFFF"/>
                    </a:solidFill>
                  </a:defRPr>
                </a:pPr>
                <a:r>
                  <a:rPr lang="en-GB" dirty="0"/>
                  <a:t>Ancient Greek Day</a:t>
                </a:r>
              </a:p>
              <a:p>
                <a:pPr algn="ctr" defTabSz="1022350">
                  <a:lnSpc>
                    <a:spcPct val="90000"/>
                  </a:lnSpc>
                  <a:spcBef>
                    <a:spcPts val="900"/>
                  </a:spcBef>
                  <a:defRPr sz="2300">
                    <a:solidFill>
                      <a:srgbClr val="FFFFFF"/>
                    </a:solidFill>
                  </a:defRPr>
                </a:pPr>
                <a:r>
                  <a:rPr lang="en-GB" dirty="0"/>
                  <a:t>Hughenden Manor</a:t>
                </a:r>
              </a:p>
              <a:p>
                <a:pPr algn="ctr" defTabSz="1022350">
                  <a:lnSpc>
                    <a:spcPct val="90000"/>
                  </a:lnSpc>
                  <a:spcBef>
                    <a:spcPts val="900"/>
                  </a:spcBef>
                  <a:defRPr sz="2300">
                    <a:solidFill>
                      <a:srgbClr val="FFFFFF"/>
                    </a:solidFill>
                  </a:defRPr>
                </a:pPr>
                <a:r>
                  <a:rPr lang="en-GB" dirty="0"/>
                  <a:t>North America Day</a:t>
                </a:r>
              </a:p>
              <a:p>
                <a:pPr algn="ctr" defTabSz="1022350">
                  <a:lnSpc>
                    <a:spcPct val="90000"/>
                  </a:lnSpc>
                  <a:spcBef>
                    <a:spcPts val="900"/>
                  </a:spcBef>
                  <a:defRPr sz="2300">
                    <a:solidFill>
                      <a:srgbClr val="FFFFFF"/>
                    </a:solidFill>
                  </a:defRPr>
                </a:pPr>
                <a:r>
                  <a:rPr lang="en-GB" dirty="0"/>
                  <a:t>Freshwater Theatre</a:t>
                </a:r>
                <a:endParaRPr dirty="0"/>
              </a:p>
            </p:txBody>
          </p:sp>
        </p:grpSp>
        <p:grpSp>
          <p:nvGrpSpPr>
            <p:cNvPr id="239" name="Group"/>
            <p:cNvGrpSpPr/>
            <p:nvPr/>
          </p:nvGrpSpPr>
          <p:grpSpPr>
            <a:xfrm>
              <a:off x="2330870" y="429966"/>
              <a:ext cx="1765127" cy="1765127"/>
              <a:chOff x="0" y="0"/>
              <a:chExt cx="1765126" cy="1765126"/>
            </a:xfrm>
          </p:grpSpPr>
          <p:sp>
            <p:nvSpPr>
              <p:cNvPr id="237" name="Rounded Rectangle"/>
              <p:cNvSpPr/>
              <p:nvPr/>
            </p:nvSpPr>
            <p:spPr>
              <a:xfrm>
                <a:off x="0" y="0"/>
                <a:ext cx="1765126" cy="1765126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1022350">
                  <a:lnSpc>
                    <a:spcPct val="90000"/>
                  </a:lnSpc>
                  <a:spcBef>
                    <a:spcPts val="1300"/>
                  </a:spcBef>
                  <a:defRPr sz="32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38" name="Text"/>
              <p:cNvSpPr txBox="1"/>
              <p:nvPr/>
            </p:nvSpPr>
            <p:spPr>
              <a:xfrm>
                <a:off x="86166" y="156981"/>
                <a:ext cx="1592794" cy="145116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87630" tIns="87630" rIns="87630" bIns="87630" numCol="1" anchor="ctr">
                <a:spAutoFit/>
              </a:bodyPr>
              <a:lstStyle/>
              <a:p>
                <a:pPr algn="ctr" defTabSz="1022350">
                  <a:lnSpc>
                    <a:spcPct val="90000"/>
                  </a:lnSpc>
                  <a:spcBef>
                    <a:spcPts val="900"/>
                  </a:spcBef>
                  <a:defRPr sz="2300">
                    <a:solidFill>
                      <a:srgbClr val="FFFFFF"/>
                    </a:solidFill>
                  </a:defRPr>
                </a:pPr>
                <a:r>
                  <a:rPr lang="en-GB" dirty="0"/>
                  <a:t>No more than £30 (less than £1 a week) </a:t>
                </a:r>
                <a:endParaRPr dirty="0"/>
              </a:p>
            </p:txBody>
          </p:sp>
        </p:grpSp>
        <p:grpSp>
          <p:nvGrpSpPr>
            <p:cNvPr id="242" name="Group"/>
            <p:cNvGrpSpPr/>
            <p:nvPr/>
          </p:nvGrpSpPr>
          <p:grpSpPr>
            <a:xfrm>
              <a:off x="429966" y="2330868"/>
              <a:ext cx="1765127" cy="1765127"/>
              <a:chOff x="0" y="0"/>
              <a:chExt cx="1765126" cy="1765126"/>
            </a:xfrm>
          </p:grpSpPr>
          <p:sp>
            <p:nvSpPr>
              <p:cNvPr id="240" name="Rounded Rectangle"/>
              <p:cNvSpPr/>
              <p:nvPr/>
            </p:nvSpPr>
            <p:spPr>
              <a:xfrm>
                <a:off x="0" y="0"/>
                <a:ext cx="1765126" cy="1765126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1022350">
                  <a:lnSpc>
                    <a:spcPct val="90000"/>
                  </a:lnSpc>
                  <a:spcBef>
                    <a:spcPts val="1300"/>
                  </a:spcBef>
                  <a:defRPr sz="32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41" name="Text"/>
              <p:cNvSpPr txBox="1"/>
              <p:nvPr/>
            </p:nvSpPr>
            <p:spPr>
              <a:xfrm>
                <a:off x="118723" y="86236"/>
                <a:ext cx="1592794" cy="145116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87630" tIns="87630" rIns="87630" bIns="87630" numCol="1" anchor="ctr">
                <a:spAutoFit/>
              </a:bodyPr>
              <a:lstStyle/>
              <a:p>
                <a:pPr algn="ctr" defTabSz="1022350">
                  <a:lnSpc>
                    <a:spcPct val="90000"/>
                  </a:lnSpc>
                  <a:spcBef>
                    <a:spcPts val="900"/>
                  </a:spcBef>
                  <a:defRPr sz="2300">
                    <a:solidFill>
                      <a:srgbClr val="FFFFFF"/>
                    </a:solidFill>
                  </a:defRPr>
                </a:pPr>
                <a:r>
                  <a:rPr lang="en-GB" sz="2300" dirty="0"/>
                  <a:t>Will be cancelled if cost isn’t covered </a:t>
                </a:r>
                <a:endParaRPr dirty="0"/>
              </a:p>
            </p:txBody>
          </p:sp>
        </p:grpSp>
        <p:sp>
          <p:nvSpPr>
            <p:cNvPr id="243" name="Group"/>
            <p:cNvSpPr/>
            <p:nvPr/>
          </p:nvSpPr>
          <p:spPr>
            <a:xfrm>
              <a:off x="2330870" y="2330869"/>
              <a:ext cx="1765126" cy="1765126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54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1022350">
                <a:lnSpc>
                  <a:spcPct val="90000"/>
                </a:lnSpc>
                <a:spcBef>
                  <a:spcPts val="1300"/>
                </a:spcBef>
                <a:defRPr sz="3200">
                  <a:solidFill>
                    <a:srgbClr val="FFFFFF"/>
                  </a:solidFill>
                </a:defRPr>
              </a:pPr>
              <a:r>
                <a:rPr lang="en-GB" sz="2400" dirty="0"/>
                <a:t>Information to follow on residential</a:t>
              </a:r>
              <a:endParaRPr sz="2400" dirty="0"/>
            </a:p>
          </p:txBody>
        </p:sp>
      </p:grpSp>
      <p:sp>
        <p:nvSpPr>
          <p:cNvPr id="16" name="Text">
            <a:extLst>
              <a:ext uri="{FF2B5EF4-FFF2-40B4-BE49-F238E27FC236}">
                <a16:creationId xmlns:a16="http://schemas.microsoft.com/office/drawing/2014/main" id="{5CC73818-651B-4893-9705-2FDC6CFC9587}"/>
              </a:ext>
            </a:extLst>
          </p:cNvPr>
          <p:cNvSpPr txBox="1"/>
          <p:nvPr/>
        </p:nvSpPr>
        <p:spPr>
          <a:xfrm>
            <a:off x="2857706" y="2027873"/>
            <a:ext cx="1592796" cy="176971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87630" tIns="87630" rIns="87630" bIns="87630" numCol="1" anchor="ctr">
            <a:spAutoFit/>
          </a:bodyPr>
          <a:lstStyle/>
          <a:p>
            <a:pPr algn="ctr" defTabSz="1022350">
              <a:lnSpc>
                <a:spcPct val="90000"/>
              </a:lnSpc>
              <a:spcBef>
                <a:spcPts val="900"/>
              </a:spcBef>
              <a:defRPr sz="2300">
                <a:solidFill>
                  <a:srgbClr val="FFFFFF"/>
                </a:solidFill>
              </a:defRPr>
            </a:pPr>
            <a:r>
              <a:rPr lang="en-GB" dirty="0" err="1"/>
              <a:t>Permissionand</a:t>
            </a:r>
            <a:r>
              <a:rPr lang="en-GB" dirty="0"/>
              <a:t> payment on ParentPay</a:t>
            </a:r>
            <a:endParaRPr dirty="0"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Walking home alone</a:t>
            </a:r>
          </a:p>
        </p:txBody>
      </p:sp>
      <p:grpSp>
        <p:nvGrpSpPr>
          <p:cNvPr id="378" name="Diagram 2"/>
          <p:cNvGrpSpPr/>
          <p:nvPr/>
        </p:nvGrpSpPr>
        <p:grpSpPr>
          <a:xfrm>
            <a:off x="1524000" y="2219774"/>
            <a:ext cx="6096000" cy="2418452"/>
            <a:chOff x="0" y="0"/>
            <a:chExt cx="6096000" cy="2418450"/>
          </a:xfrm>
        </p:grpSpPr>
        <p:sp>
          <p:nvSpPr>
            <p:cNvPr id="374" name="Arrow"/>
            <p:cNvSpPr/>
            <p:nvPr/>
          </p:nvSpPr>
          <p:spPr>
            <a:xfrm>
              <a:off x="0" y="0"/>
              <a:ext cx="6096000" cy="241845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254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75" name="Text"/>
            <p:cNvSpPr txBox="1"/>
            <p:nvPr/>
          </p:nvSpPr>
          <p:spPr>
            <a:xfrm>
              <a:off x="4017466" y="1047410"/>
              <a:ext cx="1468934" cy="32362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spAutoFit/>
            </a:bodyPr>
            <a:lstStyle/>
            <a:p>
              <a:pPr algn="ctr" defTabSz="1111250">
                <a:lnSpc>
                  <a:spcPct val="90000"/>
                </a:lnSpc>
                <a:spcBef>
                  <a:spcPts val="1000"/>
                </a:spcBef>
                <a:defRPr sz="25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76" name="Permission on Parent Pay"/>
            <p:cNvSpPr txBox="1"/>
            <p:nvPr/>
          </p:nvSpPr>
          <p:spPr>
            <a:xfrm>
              <a:off x="4197399" y="686072"/>
              <a:ext cx="1468934" cy="104630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 defTabSz="1111250">
                <a:lnSpc>
                  <a:spcPct val="90000"/>
                </a:lnSpc>
                <a:spcBef>
                  <a:spcPts val="1000"/>
                </a:spcBef>
                <a:defRPr sz="25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Permission on Parent Pay</a:t>
              </a:r>
            </a:p>
          </p:txBody>
        </p:sp>
        <p:sp>
          <p:nvSpPr>
            <p:cNvPr id="377" name="Walking home"/>
            <p:cNvSpPr txBox="1"/>
            <p:nvPr/>
          </p:nvSpPr>
          <p:spPr>
            <a:xfrm>
              <a:off x="492025" y="866741"/>
              <a:ext cx="1468934" cy="68496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 defTabSz="1111250">
                <a:lnSpc>
                  <a:spcPct val="90000"/>
                </a:lnSpc>
                <a:spcBef>
                  <a:spcPts val="1000"/>
                </a:spcBef>
                <a:defRPr sz="25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Walking home</a:t>
              </a:r>
            </a:p>
          </p:txBody>
        </p:sp>
      </p:grpSp>
      <p:sp>
        <p:nvSpPr>
          <p:cNvPr id="379" name="TextBox 3"/>
          <p:cNvSpPr txBox="1"/>
          <p:nvPr/>
        </p:nvSpPr>
        <p:spPr>
          <a:xfrm>
            <a:off x="502920" y="5013176"/>
            <a:ext cx="7983799" cy="333088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/>
          <a:p>
            <a:pPr>
              <a:defRPr i="1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" name="Walking home">
            <a:extLst>
              <a:ext uri="{FF2B5EF4-FFF2-40B4-BE49-F238E27FC236}">
                <a16:creationId xmlns:a16="http://schemas.microsoft.com/office/drawing/2014/main" id="{151DCF46-0422-4F2C-9C01-9E4A77938FF3}"/>
              </a:ext>
            </a:extLst>
          </p:cNvPr>
          <p:cNvSpPr txBox="1"/>
          <p:nvPr/>
        </p:nvSpPr>
        <p:spPr>
          <a:xfrm>
            <a:off x="226502" y="5448343"/>
            <a:ext cx="4562313" cy="69249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 numCol="1" anchor="ctr">
            <a:spAutoFit/>
          </a:bodyPr>
          <a:lstStyle>
            <a:lvl1pPr algn="ctr" defTabSz="1111250">
              <a:lnSpc>
                <a:spcPct val="90000"/>
              </a:lnSpc>
              <a:spcBef>
                <a:spcPts val="1000"/>
              </a:spcBef>
              <a:defRPr sz="2500">
                <a:solidFill>
                  <a:srgbClr val="FFFFFF"/>
                </a:solidFill>
              </a:defRPr>
            </a:lvl1pPr>
          </a:lstStyle>
          <a:p>
            <a:r>
              <a:rPr lang="en-GB" dirty="0"/>
              <a:t>If collecting, please ensure you collect promptly at 3:20pm.</a:t>
            </a:r>
            <a:endParaRPr dirty="0"/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TextBox 2"/>
          <p:cNvSpPr txBox="1"/>
          <p:nvPr/>
        </p:nvSpPr>
        <p:spPr>
          <a:xfrm>
            <a:off x="873303" y="260647"/>
            <a:ext cx="7469402" cy="6539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4400">
                <a:ln w="18415" cap="flat">
                  <a:solidFill>
                    <a:srgbClr val="FFFFFF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t>Homework</a:t>
            </a:r>
          </a:p>
        </p:txBody>
      </p:sp>
      <p:grpSp>
        <p:nvGrpSpPr>
          <p:cNvPr id="267" name="Diagram 1"/>
          <p:cNvGrpSpPr/>
          <p:nvPr/>
        </p:nvGrpSpPr>
        <p:grpSpPr>
          <a:xfrm>
            <a:off x="1524000" y="1412775"/>
            <a:ext cx="6095302" cy="5184578"/>
            <a:chOff x="0" y="0"/>
            <a:chExt cx="6095301" cy="5184574"/>
          </a:xfrm>
        </p:grpSpPr>
        <p:grpSp>
          <p:nvGrpSpPr>
            <p:cNvPr id="251" name="Group"/>
            <p:cNvGrpSpPr/>
            <p:nvPr/>
          </p:nvGrpSpPr>
          <p:grpSpPr>
            <a:xfrm>
              <a:off x="698" y="0"/>
              <a:ext cx="6094603" cy="1281907"/>
              <a:chOff x="0" y="0"/>
              <a:chExt cx="6094601" cy="1281906"/>
            </a:xfrm>
          </p:grpSpPr>
          <p:sp>
            <p:nvSpPr>
              <p:cNvPr id="249" name="Rounded Rectangle"/>
              <p:cNvSpPr/>
              <p:nvPr/>
            </p:nvSpPr>
            <p:spPr>
              <a:xfrm>
                <a:off x="0" y="0"/>
                <a:ext cx="6094601" cy="1281906"/>
              </a:xfrm>
              <a:prstGeom prst="roundRect">
                <a:avLst>
                  <a:gd name="adj" fmla="val 10000"/>
                </a:avLst>
              </a:prstGeom>
              <a:solidFill>
                <a:schemeClr val="accent1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1466850">
                  <a:lnSpc>
                    <a:spcPct val="90000"/>
                  </a:lnSpc>
                  <a:spcBef>
                    <a:spcPts val="700"/>
                  </a:spcBef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50" name="All homework posted on Google Classroom"/>
              <p:cNvSpPr txBox="1"/>
              <p:nvPr/>
            </p:nvSpPr>
            <p:spPr>
              <a:xfrm>
                <a:off x="37546" y="56949"/>
                <a:ext cx="6019509" cy="116800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25729" tIns="125729" rIns="125729" bIns="125729" numCol="1" anchor="ctr">
                <a:spAutoFit/>
              </a:bodyPr>
              <a:lstStyle>
                <a:lvl1pPr algn="ctr" defTabSz="1466850">
                  <a:lnSpc>
                    <a:spcPct val="90000"/>
                  </a:lnSpc>
                  <a:spcBef>
                    <a:spcPts val="1300"/>
                  </a:spcBef>
                  <a:defRPr sz="3300">
                    <a:solidFill>
                      <a:srgbClr val="FFFFFF"/>
                    </a:solidFill>
                  </a:defRPr>
                </a:lvl1pPr>
              </a:lstStyle>
              <a:p>
                <a:r>
                  <a:rPr lang="en-GB" dirty="0"/>
                  <a:t>Maths, SPAG and spelling</a:t>
                </a:r>
                <a:r>
                  <a:rPr dirty="0"/>
                  <a:t> homework posted </a:t>
                </a:r>
                <a:r>
                  <a:rPr lang="en-GB" dirty="0"/>
                  <a:t>online</a:t>
                </a:r>
                <a:endParaRPr dirty="0"/>
              </a:p>
            </p:txBody>
          </p:sp>
        </p:grpSp>
        <p:grpSp>
          <p:nvGrpSpPr>
            <p:cNvPr id="254" name="Group"/>
            <p:cNvGrpSpPr/>
            <p:nvPr/>
          </p:nvGrpSpPr>
          <p:grpSpPr>
            <a:xfrm>
              <a:off x="0" y="1357903"/>
              <a:ext cx="6094602" cy="2307399"/>
              <a:chOff x="0" y="-17368"/>
              <a:chExt cx="6094601" cy="2307395"/>
            </a:xfrm>
          </p:grpSpPr>
          <p:sp>
            <p:nvSpPr>
              <p:cNvPr id="252" name="Rounded Rectangle"/>
              <p:cNvSpPr/>
              <p:nvPr/>
            </p:nvSpPr>
            <p:spPr>
              <a:xfrm>
                <a:off x="0" y="0"/>
                <a:ext cx="6094601" cy="2290027"/>
              </a:xfrm>
              <a:prstGeom prst="roundRect">
                <a:avLst>
                  <a:gd name="adj" fmla="val 10000"/>
                </a:avLst>
              </a:prstGeom>
              <a:solidFill>
                <a:schemeClr val="accent1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1422400">
                  <a:lnSpc>
                    <a:spcPct val="90000"/>
                  </a:lnSpc>
                  <a:spcBef>
                    <a:spcPts val="700"/>
                  </a:spcBef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53" name="Reading and maths challenges"/>
              <p:cNvSpPr txBox="1"/>
              <p:nvPr/>
            </p:nvSpPr>
            <p:spPr>
              <a:xfrm>
                <a:off x="803737" y="-17368"/>
                <a:ext cx="4316738" cy="229754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21920" tIns="121920" rIns="121920" bIns="121920" numCol="1" anchor="ctr">
                <a:spAutoFit/>
              </a:bodyPr>
              <a:lstStyle>
                <a:lvl1pPr algn="ctr" defTabSz="1422400">
                  <a:lnSpc>
                    <a:spcPct val="90000"/>
                  </a:lnSpc>
                  <a:spcBef>
                    <a:spcPts val="1300"/>
                  </a:spcBef>
                  <a:defRPr sz="3200">
                    <a:solidFill>
                      <a:srgbClr val="FFFFFF"/>
                    </a:solidFill>
                  </a:defRPr>
                </a:lvl1pPr>
              </a:lstStyle>
              <a:p>
                <a:r>
                  <a:rPr lang="en-GB" sz="2800" dirty="0" err="1"/>
                  <a:t>MathShed</a:t>
                </a:r>
                <a:r>
                  <a:rPr lang="en-GB" sz="2800" dirty="0"/>
                  <a:t> and TTRS</a:t>
                </a:r>
              </a:p>
              <a:p>
                <a:r>
                  <a:rPr lang="en-GB" sz="2800" dirty="0"/>
                  <a:t>SPAG</a:t>
                </a:r>
              </a:p>
              <a:p>
                <a:r>
                  <a:rPr lang="en-GB" sz="2800" dirty="0"/>
                  <a:t>Spellings</a:t>
                </a:r>
              </a:p>
              <a:p>
                <a:r>
                  <a:rPr lang="en-GB" sz="2800" dirty="0"/>
                  <a:t>Reading</a:t>
                </a:r>
                <a:endParaRPr sz="2800" dirty="0"/>
              </a:p>
            </p:txBody>
          </p:sp>
        </p:grpSp>
        <p:grpSp>
          <p:nvGrpSpPr>
            <p:cNvPr id="257" name="Group"/>
            <p:cNvGrpSpPr/>
            <p:nvPr/>
          </p:nvGrpSpPr>
          <p:grpSpPr>
            <a:xfrm>
              <a:off x="2073174" y="3902666"/>
              <a:ext cx="1949651" cy="1281908"/>
              <a:chOff x="2072474" y="1137808"/>
              <a:chExt cx="1949649" cy="1281906"/>
            </a:xfrm>
          </p:grpSpPr>
          <p:sp>
            <p:nvSpPr>
              <p:cNvPr id="255" name="Rounded Rectangle"/>
              <p:cNvSpPr/>
              <p:nvPr/>
            </p:nvSpPr>
            <p:spPr>
              <a:xfrm>
                <a:off x="2072474" y="1137808"/>
                <a:ext cx="1949649" cy="1281906"/>
              </a:xfrm>
              <a:prstGeom prst="roundRect">
                <a:avLst>
                  <a:gd name="adj" fmla="val 10000"/>
                </a:avLst>
              </a:prstGeom>
              <a:solidFill>
                <a:schemeClr val="accent1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1066800">
                  <a:lnSpc>
                    <a:spcPct val="90000"/>
                  </a:lnSpc>
                  <a:spcBef>
                    <a:spcPts val="700"/>
                  </a:spcBef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56" name="Read Theory"/>
              <p:cNvSpPr txBox="1"/>
              <p:nvPr/>
            </p:nvSpPr>
            <p:spPr>
              <a:xfrm>
                <a:off x="2087850" y="1187833"/>
                <a:ext cx="1874556" cy="118185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91439" tIns="91439" rIns="91439" bIns="91439" numCol="1" anchor="ctr">
                <a:spAutoFit/>
              </a:bodyPr>
              <a:lstStyle>
                <a:lvl1pPr algn="ctr" defTabSz="1066800">
                  <a:lnSpc>
                    <a:spcPct val="90000"/>
                  </a:lnSpc>
                  <a:spcBef>
                    <a:spcPts val="1000"/>
                  </a:spcBef>
                  <a:defRPr sz="2400">
                    <a:solidFill>
                      <a:srgbClr val="FFFFFF"/>
                    </a:solidFill>
                  </a:defRPr>
                </a:lvl1pPr>
              </a:lstStyle>
              <a:p>
                <a:r>
                  <a:rPr lang="en-GB" dirty="0"/>
                  <a:t>Reading and maths signed in journal</a:t>
                </a:r>
              </a:p>
            </p:txBody>
          </p:sp>
        </p:grpSp>
      </p:grp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9DC7A7F-71DD-4D12-9DB3-D15E16A678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075" y="68133"/>
            <a:ext cx="8705850" cy="42957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9D8881C-9E2E-40B4-AE81-E2F12F35CC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1804" y="4403245"/>
            <a:ext cx="7800392" cy="2386622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7DB53-CBC5-4197-B120-7143A2AB5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1"/>
          </a:xfrm>
        </p:spPr>
        <p:txBody>
          <a:bodyPr/>
          <a:lstStyle/>
          <a:p>
            <a:r>
              <a:rPr lang="en-GB" dirty="0"/>
              <a:t>SATs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1B135F-CAA5-44B8-ABD1-E6CEDFFA7D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844420"/>
            <a:ext cx="8229600" cy="4525963"/>
          </a:xfrm>
        </p:spPr>
        <p:txBody>
          <a:bodyPr/>
          <a:lstStyle/>
          <a:p>
            <a:r>
              <a:rPr lang="en-GB" dirty="0"/>
              <a:t>Take place w/c 13</a:t>
            </a:r>
            <a:r>
              <a:rPr lang="en-GB" baseline="30000" dirty="0"/>
              <a:t>th</a:t>
            </a:r>
            <a:r>
              <a:rPr lang="en-GB" dirty="0"/>
              <a:t> May </a:t>
            </a:r>
          </a:p>
          <a:p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01C1F8F-47BC-4F96-95E4-B800333F35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571816"/>
              </p:ext>
            </p:extLst>
          </p:nvPr>
        </p:nvGraphicFramePr>
        <p:xfrm>
          <a:off x="573832" y="1487617"/>
          <a:ext cx="7996336" cy="4998720"/>
        </p:xfrm>
        <a:graphic>
          <a:graphicData uri="http://schemas.openxmlformats.org/drawingml/2006/table">
            <a:tbl>
              <a:tblPr/>
              <a:tblGrid>
                <a:gridCol w="3998168">
                  <a:extLst>
                    <a:ext uri="{9D8B030D-6E8A-4147-A177-3AD203B41FA5}">
                      <a16:colId xmlns:a16="http://schemas.microsoft.com/office/drawing/2014/main" val="2007613319"/>
                    </a:ext>
                  </a:extLst>
                </a:gridCol>
                <a:gridCol w="3998168">
                  <a:extLst>
                    <a:ext uri="{9D8B030D-6E8A-4147-A177-3AD203B41FA5}">
                      <a16:colId xmlns:a16="http://schemas.microsoft.com/office/drawing/2014/main" val="23709047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2400" b="1" dirty="0">
                          <a:effectLst/>
                        </a:rPr>
                        <a:t>Date</a:t>
                      </a:r>
                    </a:p>
                  </a:txBody>
                  <a:tcPr marL="60960" marR="60960" marT="60960" marB="60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9A3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400" b="1" dirty="0">
                          <a:effectLst/>
                        </a:rPr>
                        <a:t>Test</a:t>
                      </a:r>
                    </a:p>
                  </a:txBody>
                  <a:tcPr marL="60960" marR="60960" marT="60960" marB="60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9A3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0114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 dirty="0">
                          <a:solidFill>
                            <a:srgbClr val="FFFFFF"/>
                          </a:solidFill>
                          <a:effectLst/>
                        </a:rPr>
                        <a:t>Monday 13th May 2024</a:t>
                      </a:r>
                    </a:p>
                  </a:txBody>
                  <a:tcPr marL="60960" marR="60960" marT="60960" marB="6096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>
                          <a:solidFill>
                            <a:srgbClr val="FFFFFF"/>
                          </a:solidFill>
                          <a:effectLst/>
                        </a:rPr>
                        <a:t>Grammar &amp; Punctuation test - 45 minutes</a:t>
                      </a:r>
                      <a:br>
                        <a:rPr lang="en-GB" sz="2400">
                          <a:solidFill>
                            <a:srgbClr val="FFFFFF"/>
                          </a:solidFill>
                          <a:effectLst/>
                        </a:rPr>
                      </a:br>
                      <a:r>
                        <a:rPr lang="en-GB" sz="2400">
                          <a:solidFill>
                            <a:srgbClr val="FFFFFF"/>
                          </a:solidFill>
                          <a:effectLst/>
                        </a:rPr>
                        <a:t>Spelling Test - 20 minutes</a:t>
                      </a:r>
                    </a:p>
                  </a:txBody>
                  <a:tcPr marL="60960" marR="60960" marT="60960" marB="6096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02528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 dirty="0">
                          <a:solidFill>
                            <a:srgbClr val="FFFFFF"/>
                          </a:solidFill>
                          <a:effectLst/>
                        </a:rPr>
                        <a:t>Tuesday 14th May 2024</a:t>
                      </a:r>
                    </a:p>
                  </a:txBody>
                  <a:tcPr marL="60960" marR="60960" marT="60960" marB="6096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>
                          <a:solidFill>
                            <a:srgbClr val="FFFFFF"/>
                          </a:solidFill>
                          <a:effectLst/>
                        </a:rPr>
                        <a:t>English Reading Test - 60 minutes</a:t>
                      </a:r>
                    </a:p>
                  </a:txBody>
                  <a:tcPr marL="60960" marR="60960" marT="60960" marB="6096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19884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 dirty="0">
                          <a:solidFill>
                            <a:srgbClr val="FFFFFF"/>
                          </a:solidFill>
                          <a:effectLst/>
                        </a:rPr>
                        <a:t>Weds 15th May 2024</a:t>
                      </a:r>
                    </a:p>
                  </a:txBody>
                  <a:tcPr marL="60960" marR="60960" marT="60960" marB="6096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 dirty="0">
                          <a:solidFill>
                            <a:srgbClr val="FFFFFF"/>
                          </a:solidFill>
                          <a:effectLst/>
                        </a:rPr>
                        <a:t>Mathematics Arithmetic (Paper 1) - 30 minutes</a:t>
                      </a:r>
                      <a:br>
                        <a:rPr lang="en-GB" sz="2400" dirty="0">
                          <a:solidFill>
                            <a:srgbClr val="FFFFFF"/>
                          </a:solidFill>
                          <a:effectLst/>
                        </a:rPr>
                      </a:br>
                      <a:r>
                        <a:rPr lang="en-GB" sz="2400" dirty="0">
                          <a:solidFill>
                            <a:srgbClr val="FFFFFF"/>
                          </a:solidFill>
                          <a:effectLst/>
                        </a:rPr>
                        <a:t>Mathematics Reasoning (Paper 2) - 40 minutes</a:t>
                      </a:r>
                    </a:p>
                  </a:txBody>
                  <a:tcPr marL="60960" marR="60960" marT="60960" marB="6096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78495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 dirty="0">
                          <a:solidFill>
                            <a:srgbClr val="FFFFFF"/>
                          </a:solidFill>
                          <a:effectLst/>
                        </a:rPr>
                        <a:t>Thurs 16th May 2024</a:t>
                      </a:r>
                    </a:p>
                  </a:txBody>
                  <a:tcPr marL="60960" marR="60960" marT="60960" marB="6096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 dirty="0">
                          <a:solidFill>
                            <a:srgbClr val="FFFFFF"/>
                          </a:solidFill>
                          <a:effectLst/>
                        </a:rPr>
                        <a:t>Mathematics Reasoning (Paper 3) - 40 minutes</a:t>
                      </a:r>
                    </a:p>
                  </a:txBody>
                  <a:tcPr marL="60960" marR="60960" marT="60960" marB="6096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75842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720487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Title 4"/>
          <p:cNvSpPr txBox="1">
            <a:spLocks noGrp="1"/>
          </p:cNvSpPr>
          <p:nvPr>
            <p:ph type="ctrTitle"/>
          </p:nvPr>
        </p:nvSpPr>
        <p:spPr>
          <a:xfrm>
            <a:off x="685800" y="116633"/>
            <a:ext cx="7772400" cy="1224135"/>
          </a:xfrm>
          <a:prstGeom prst="rect">
            <a:avLst/>
          </a:prstGeom>
        </p:spPr>
        <p:txBody>
          <a:bodyPr/>
          <a:lstStyle/>
          <a:p>
            <a:r>
              <a:t>Booster Classes</a:t>
            </a:r>
          </a:p>
        </p:txBody>
      </p:sp>
      <p:grpSp>
        <p:nvGrpSpPr>
          <p:cNvPr id="339" name="Diagram 1"/>
          <p:cNvGrpSpPr/>
          <p:nvPr/>
        </p:nvGrpSpPr>
        <p:grpSpPr>
          <a:xfrm>
            <a:off x="474631" y="2937432"/>
            <a:ext cx="8050722" cy="1271169"/>
            <a:chOff x="0" y="0"/>
            <a:chExt cx="8050720" cy="1271168"/>
          </a:xfrm>
        </p:grpSpPr>
        <p:grpSp>
          <p:nvGrpSpPr>
            <p:cNvPr id="330" name="Group"/>
            <p:cNvGrpSpPr/>
            <p:nvPr/>
          </p:nvGrpSpPr>
          <p:grpSpPr>
            <a:xfrm>
              <a:off x="0" y="0"/>
              <a:ext cx="2118611" cy="1271167"/>
              <a:chOff x="0" y="0"/>
              <a:chExt cx="2118610" cy="1271166"/>
            </a:xfrm>
          </p:grpSpPr>
          <p:sp>
            <p:nvSpPr>
              <p:cNvPr id="328" name="Rounded Rectangle"/>
              <p:cNvSpPr/>
              <p:nvPr/>
            </p:nvSpPr>
            <p:spPr>
              <a:xfrm>
                <a:off x="0" y="0"/>
                <a:ext cx="2118611" cy="1271167"/>
              </a:xfrm>
              <a:prstGeom prst="roundRect">
                <a:avLst>
                  <a:gd name="adj" fmla="val 10000"/>
                </a:avLst>
              </a:prstGeom>
              <a:solidFill>
                <a:schemeClr val="accent1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1066800">
                  <a:lnSpc>
                    <a:spcPct val="90000"/>
                  </a:lnSpc>
                  <a:spcBef>
                    <a:spcPts val="700"/>
                  </a:spcBef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29" name="Spring term"/>
              <p:cNvSpPr txBox="1"/>
              <p:nvPr/>
            </p:nvSpPr>
            <p:spPr>
              <a:xfrm>
                <a:off x="37231" y="393628"/>
                <a:ext cx="2044149" cy="48391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91439" tIns="91439" rIns="91439" bIns="91439" numCol="1" anchor="ctr">
                <a:spAutoFit/>
              </a:bodyPr>
              <a:lstStyle>
                <a:lvl1pPr algn="ctr" defTabSz="1066800">
                  <a:lnSpc>
                    <a:spcPct val="90000"/>
                  </a:lnSpc>
                  <a:spcBef>
                    <a:spcPts val="1000"/>
                  </a:spcBef>
                  <a:defRPr sz="2400">
                    <a:solidFill>
                      <a:srgbClr val="FFFFFF"/>
                    </a:solidFill>
                  </a:defRPr>
                </a:lvl1pPr>
              </a:lstStyle>
              <a:p>
                <a:r>
                  <a:t>Spring term</a:t>
                </a:r>
              </a:p>
            </p:txBody>
          </p:sp>
        </p:grpSp>
        <p:sp>
          <p:nvSpPr>
            <p:cNvPr id="331" name="Arrow"/>
            <p:cNvSpPr/>
            <p:nvPr/>
          </p:nvSpPr>
          <p:spPr>
            <a:xfrm>
              <a:off x="2330471" y="372876"/>
              <a:ext cx="449146" cy="525416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rgbClr val="B1C0D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844550">
                <a:lnSpc>
                  <a:spcPct val="90000"/>
                </a:lnSpc>
                <a:spcBef>
                  <a:spcPts val="700"/>
                </a:spcBef>
                <a:defRPr sz="1900"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334" name="Group"/>
            <p:cNvGrpSpPr/>
            <p:nvPr/>
          </p:nvGrpSpPr>
          <p:grpSpPr>
            <a:xfrm>
              <a:off x="2966053" y="0"/>
              <a:ext cx="2118612" cy="1271168"/>
              <a:chOff x="0" y="0"/>
              <a:chExt cx="2118611" cy="1271167"/>
            </a:xfrm>
          </p:grpSpPr>
          <p:sp>
            <p:nvSpPr>
              <p:cNvPr id="332" name="Rounded Rectangle"/>
              <p:cNvSpPr/>
              <p:nvPr/>
            </p:nvSpPr>
            <p:spPr>
              <a:xfrm>
                <a:off x="0" y="0"/>
                <a:ext cx="2118611" cy="1271167"/>
              </a:xfrm>
              <a:prstGeom prst="roundRect">
                <a:avLst>
                  <a:gd name="adj" fmla="val 10000"/>
                </a:avLst>
              </a:prstGeom>
              <a:solidFill>
                <a:schemeClr val="accent1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1066800">
                  <a:lnSpc>
                    <a:spcPct val="90000"/>
                  </a:lnSpc>
                  <a:spcBef>
                    <a:spcPts val="700"/>
                  </a:spcBef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33" name="Tuesdays and Thursdays"/>
              <p:cNvSpPr txBox="1"/>
              <p:nvPr/>
            </p:nvSpPr>
            <p:spPr>
              <a:xfrm>
                <a:off x="37231" y="210853"/>
                <a:ext cx="2044149" cy="84946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91439" tIns="91439" rIns="91439" bIns="91439" numCol="1" anchor="ctr">
                <a:spAutoFit/>
              </a:bodyPr>
              <a:lstStyle>
                <a:lvl1pPr algn="ctr" defTabSz="1066800">
                  <a:lnSpc>
                    <a:spcPct val="90000"/>
                  </a:lnSpc>
                  <a:spcBef>
                    <a:spcPts val="1000"/>
                  </a:spcBef>
                  <a:defRPr sz="2400">
                    <a:solidFill>
                      <a:srgbClr val="FFFFFF"/>
                    </a:solidFill>
                  </a:defRPr>
                </a:lvl1pPr>
              </a:lstStyle>
              <a:p>
                <a:r>
                  <a:rPr lang="en-GB" dirty="0"/>
                  <a:t>Days to be decided</a:t>
                </a:r>
                <a:endParaRPr dirty="0"/>
              </a:p>
            </p:txBody>
          </p:sp>
        </p:grpSp>
        <p:sp>
          <p:nvSpPr>
            <p:cNvPr id="335" name="Arrow"/>
            <p:cNvSpPr/>
            <p:nvPr/>
          </p:nvSpPr>
          <p:spPr>
            <a:xfrm>
              <a:off x="5296525" y="372876"/>
              <a:ext cx="449146" cy="525416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rgbClr val="B1C0D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844550">
                <a:lnSpc>
                  <a:spcPct val="90000"/>
                </a:lnSpc>
                <a:spcBef>
                  <a:spcPts val="700"/>
                </a:spcBef>
                <a:defRPr sz="1900"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338" name="Group"/>
            <p:cNvGrpSpPr/>
            <p:nvPr/>
          </p:nvGrpSpPr>
          <p:grpSpPr>
            <a:xfrm>
              <a:off x="5932109" y="0"/>
              <a:ext cx="2118611" cy="1271167"/>
              <a:chOff x="0" y="0"/>
              <a:chExt cx="2118610" cy="1271166"/>
            </a:xfrm>
          </p:grpSpPr>
          <p:sp>
            <p:nvSpPr>
              <p:cNvPr id="336" name="Rounded Rectangle"/>
              <p:cNvSpPr/>
              <p:nvPr/>
            </p:nvSpPr>
            <p:spPr>
              <a:xfrm>
                <a:off x="0" y="0"/>
                <a:ext cx="2118611" cy="1271167"/>
              </a:xfrm>
              <a:prstGeom prst="roundRect">
                <a:avLst>
                  <a:gd name="adj" fmla="val 10000"/>
                </a:avLst>
              </a:prstGeom>
              <a:solidFill>
                <a:schemeClr val="accent1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1066800">
                  <a:lnSpc>
                    <a:spcPct val="90000"/>
                  </a:lnSpc>
                  <a:spcBef>
                    <a:spcPts val="700"/>
                  </a:spcBef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37" name="A letter will be sent with full details"/>
              <p:cNvSpPr txBox="1"/>
              <p:nvPr/>
            </p:nvSpPr>
            <p:spPr>
              <a:xfrm>
                <a:off x="37230" y="55431"/>
                <a:ext cx="2044149" cy="116030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91439" tIns="91439" rIns="91439" bIns="91439" numCol="1" anchor="ctr">
                <a:spAutoFit/>
              </a:bodyPr>
              <a:lstStyle>
                <a:lvl1pPr algn="ctr" defTabSz="1066800">
                  <a:lnSpc>
                    <a:spcPct val="90000"/>
                  </a:lnSpc>
                  <a:spcBef>
                    <a:spcPts val="1000"/>
                  </a:spcBef>
                  <a:defRPr sz="2400">
                    <a:solidFill>
                      <a:srgbClr val="FFFFFF"/>
                    </a:solidFill>
                  </a:defRPr>
                </a:lvl1pPr>
              </a:lstStyle>
              <a:p>
                <a:r>
                  <a:t>A letter will be sent with full details</a:t>
                </a:r>
              </a:p>
            </p:txBody>
          </p:sp>
        </p:grpSp>
      </p:grp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Changes to contact details</a:t>
            </a:r>
          </a:p>
        </p:txBody>
      </p:sp>
      <p:grpSp>
        <p:nvGrpSpPr>
          <p:cNvPr id="354" name="Diagram 3"/>
          <p:cNvGrpSpPr/>
          <p:nvPr/>
        </p:nvGrpSpPr>
        <p:grpSpPr>
          <a:xfrm>
            <a:off x="254212" y="1991817"/>
            <a:ext cx="8610894" cy="3553988"/>
            <a:chOff x="0" y="0"/>
            <a:chExt cx="8610894" cy="3553987"/>
          </a:xfrm>
        </p:grpSpPr>
        <p:sp>
          <p:nvSpPr>
            <p:cNvPr id="342" name="Rectangle"/>
            <p:cNvSpPr/>
            <p:nvPr/>
          </p:nvSpPr>
          <p:spPr>
            <a:xfrm>
              <a:off x="0" y="0"/>
              <a:ext cx="2625273" cy="1008001"/>
            </a:xfrm>
            <a:prstGeom prst="rect">
              <a:avLst/>
            </a:prstGeom>
            <a:solidFill>
              <a:schemeClr val="accent1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1555750">
                <a:lnSpc>
                  <a:spcPct val="90000"/>
                </a:lnSpc>
                <a:spcBef>
                  <a:spcPts val="700"/>
                </a:spcBef>
                <a:defRPr sz="3500"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345" name="Group"/>
            <p:cNvGrpSpPr/>
            <p:nvPr/>
          </p:nvGrpSpPr>
          <p:grpSpPr>
            <a:xfrm>
              <a:off x="0" y="1007999"/>
              <a:ext cx="2625273" cy="2545989"/>
              <a:chOff x="0" y="0"/>
              <a:chExt cx="2625272" cy="2545987"/>
            </a:xfrm>
          </p:grpSpPr>
          <p:sp>
            <p:nvSpPr>
              <p:cNvPr id="343" name="Rectangle"/>
              <p:cNvSpPr/>
              <p:nvPr/>
            </p:nvSpPr>
            <p:spPr>
              <a:xfrm>
                <a:off x="-1" y="-1"/>
                <a:ext cx="2625274" cy="2545989"/>
              </a:xfrm>
              <a:prstGeom prst="rect">
                <a:avLst/>
              </a:prstGeom>
              <a:solidFill>
                <a:srgbClr val="CFD7E7">
                  <a:alpha val="90000"/>
                </a:srgbClr>
              </a:solidFill>
              <a:ln w="25400" cap="flat">
                <a:solidFill>
                  <a:srgbClr val="CFD7E7">
                    <a:alpha val="9000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555750">
                  <a:lnSpc>
                    <a:spcPct val="90000"/>
                  </a:lnSpc>
                  <a:spcBef>
                    <a:spcPts val="300"/>
                  </a:spcBef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44" name="Change of address…"/>
              <p:cNvSpPr txBox="1"/>
              <p:nvPr/>
            </p:nvSpPr>
            <p:spPr>
              <a:xfrm>
                <a:off x="0" y="0"/>
                <a:ext cx="2563042" cy="240528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86689" tIns="186689" rIns="186689" bIns="186689" numCol="1" anchor="t">
                <a:spAutoFit/>
              </a:bodyPr>
              <a:lstStyle/>
              <a:p>
                <a:pPr marL="285750" lvl="1" indent="-285750" defTabSz="1555750">
                  <a:lnSpc>
                    <a:spcPct val="90000"/>
                  </a:lnSpc>
                  <a:spcBef>
                    <a:spcPts val="600"/>
                  </a:spcBef>
                  <a:buSzPct val="100000"/>
                  <a:buChar char="•"/>
                  <a:defRPr sz="3500">
                    <a:solidFill>
                      <a:srgbClr val="FFFFFF"/>
                    </a:solidFill>
                  </a:defRPr>
                </a:pPr>
                <a:r>
                  <a:t>Change of address</a:t>
                </a:r>
              </a:p>
              <a:p>
                <a:pPr marL="285750" lvl="1" indent="-285750" defTabSz="1555750">
                  <a:lnSpc>
                    <a:spcPct val="90000"/>
                  </a:lnSpc>
                  <a:spcBef>
                    <a:spcPts val="600"/>
                  </a:spcBef>
                  <a:buSzPct val="100000"/>
                  <a:buChar char="•"/>
                  <a:defRPr sz="3500">
                    <a:solidFill>
                      <a:srgbClr val="FFFFFF"/>
                    </a:solidFill>
                  </a:defRPr>
                </a:pPr>
                <a:r>
                  <a:t>Email address</a:t>
                </a:r>
              </a:p>
            </p:txBody>
          </p:sp>
        </p:grpSp>
        <p:sp>
          <p:nvSpPr>
            <p:cNvPr id="346" name="Rectangle"/>
            <p:cNvSpPr/>
            <p:nvPr/>
          </p:nvSpPr>
          <p:spPr>
            <a:xfrm>
              <a:off x="2992811" y="0"/>
              <a:ext cx="2625273" cy="1008001"/>
            </a:xfrm>
            <a:prstGeom prst="rect">
              <a:avLst/>
            </a:prstGeom>
            <a:solidFill>
              <a:schemeClr val="accent1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1555750">
                <a:lnSpc>
                  <a:spcPct val="90000"/>
                </a:lnSpc>
                <a:spcBef>
                  <a:spcPts val="700"/>
                </a:spcBef>
                <a:defRPr sz="3500"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349" name="Group"/>
            <p:cNvGrpSpPr/>
            <p:nvPr/>
          </p:nvGrpSpPr>
          <p:grpSpPr>
            <a:xfrm>
              <a:off x="2992811" y="1007999"/>
              <a:ext cx="2625273" cy="2545989"/>
              <a:chOff x="0" y="0"/>
              <a:chExt cx="2625272" cy="2545987"/>
            </a:xfrm>
          </p:grpSpPr>
          <p:sp>
            <p:nvSpPr>
              <p:cNvPr id="347" name="Rectangle"/>
              <p:cNvSpPr/>
              <p:nvPr/>
            </p:nvSpPr>
            <p:spPr>
              <a:xfrm>
                <a:off x="-1" y="-1"/>
                <a:ext cx="2625274" cy="2545989"/>
              </a:xfrm>
              <a:prstGeom prst="rect">
                <a:avLst/>
              </a:prstGeom>
              <a:solidFill>
                <a:srgbClr val="CFD7E7">
                  <a:alpha val="90000"/>
                </a:srgbClr>
              </a:solidFill>
              <a:ln w="25400" cap="flat">
                <a:solidFill>
                  <a:srgbClr val="CFD7E7">
                    <a:alpha val="9000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555750">
                  <a:lnSpc>
                    <a:spcPct val="90000"/>
                  </a:lnSpc>
                  <a:spcBef>
                    <a:spcPts val="300"/>
                  </a:spcBef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48" name="Change of telephone numbers"/>
              <p:cNvSpPr txBox="1"/>
              <p:nvPr/>
            </p:nvSpPr>
            <p:spPr>
              <a:xfrm>
                <a:off x="0" y="0"/>
                <a:ext cx="2563042" cy="182397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86689" tIns="186689" rIns="186689" bIns="186689" numCol="1" anchor="t">
                <a:spAutoFit/>
              </a:bodyPr>
              <a:lstStyle/>
              <a:p>
                <a:pPr marL="285750" lvl="1" indent="-285750" defTabSz="1555750">
                  <a:lnSpc>
                    <a:spcPct val="90000"/>
                  </a:lnSpc>
                  <a:spcBef>
                    <a:spcPts val="600"/>
                  </a:spcBef>
                  <a:buSzPct val="100000"/>
                  <a:buChar char="•"/>
                  <a:defRPr sz="3500">
                    <a:solidFill>
                      <a:srgbClr val="FFFFFF"/>
                    </a:solidFill>
                  </a:defRPr>
                </a:pPr>
                <a:r>
                  <a:t>Change of telephone numbers</a:t>
                </a:r>
              </a:p>
            </p:txBody>
          </p:sp>
        </p:grpSp>
        <p:sp>
          <p:nvSpPr>
            <p:cNvPr id="350" name="Rectangle"/>
            <p:cNvSpPr/>
            <p:nvPr/>
          </p:nvSpPr>
          <p:spPr>
            <a:xfrm>
              <a:off x="5985621" y="0"/>
              <a:ext cx="2625274" cy="1008001"/>
            </a:xfrm>
            <a:prstGeom prst="rect">
              <a:avLst/>
            </a:prstGeom>
            <a:solidFill>
              <a:schemeClr val="accent1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1555750">
                <a:lnSpc>
                  <a:spcPct val="90000"/>
                </a:lnSpc>
                <a:spcBef>
                  <a:spcPts val="700"/>
                </a:spcBef>
                <a:defRPr sz="3500"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353" name="Group"/>
            <p:cNvGrpSpPr/>
            <p:nvPr/>
          </p:nvGrpSpPr>
          <p:grpSpPr>
            <a:xfrm>
              <a:off x="5985621" y="1007999"/>
              <a:ext cx="2625274" cy="2545989"/>
              <a:chOff x="0" y="0"/>
              <a:chExt cx="2625272" cy="2545987"/>
            </a:xfrm>
          </p:grpSpPr>
          <p:sp>
            <p:nvSpPr>
              <p:cNvPr id="351" name="Rectangle"/>
              <p:cNvSpPr/>
              <p:nvPr/>
            </p:nvSpPr>
            <p:spPr>
              <a:xfrm>
                <a:off x="-1" y="-1"/>
                <a:ext cx="2625274" cy="2545989"/>
              </a:xfrm>
              <a:prstGeom prst="rect">
                <a:avLst/>
              </a:prstGeom>
              <a:solidFill>
                <a:srgbClr val="CFD7E7">
                  <a:alpha val="90000"/>
                </a:srgbClr>
              </a:solidFill>
              <a:ln w="25400" cap="flat">
                <a:solidFill>
                  <a:srgbClr val="CFD7E7">
                    <a:alpha val="9000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555750">
                  <a:lnSpc>
                    <a:spcPct val="90000"/>
                  </a:lnSpc>
                  <a:spcBef>
                    <a:spcPts val="300"/>
                  </a:spcBef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52" name="PLEASE let the office know ASAP"/>
              <p:cNvSpPr txBox="1"/>
              <p:nvPr/>
            </p:nvSpPr>
            <p:spPr>
              <a:xfrm>
                <a:off x="0" y="0"/>
                <a:ext cx="2563042" cy="232527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86689" tIns="186689" rIns="186689" bIns="186689" numCol="1" anchor="t">
                <a:spAutoFit/>
              </a:bodyPr>
              <a:lstStyle/>
              <a:p>
                <a:pPr marL="285750" lvl="1" indent="-285750" defTabSz="1555750">
                  <a:lnSpc>
                    <a:spcPct val="90000"/>
                  </a:lnSpc>
                  <a:spcBef>
                    <a:spcPts val="600"/>
                  </a:spcBef>
                  <a:buSzPct val="100000"/>
                  <a:buChar char="•"/>
                  <a:defRPr sz="3500">
                    <a:solidFill>
                      <a:srgbClr val="FFFFFF"/>
                    </a:solidFill>
                  </a:defRPr>
                </a:pPr>
                <a:r>
                  <a:t>PLEASE let the office know ASAP</a:t>
                </a:r>
              </a:p>
            </p:txBody>
          </p:sp>
        </p:grpSp>
      </p:grp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9" name="Content Placeholder 3"/>
          <p:cNvGrpSpPr/>
          <p:nvPr/>
        </p:nvGrpSpPr>
        <p:grpSpPr>
          <a:xfrm>
            <a:off x="464433" y="2636621"/>
            <a:ext cx="8215134" cy="1329595"/>
            <a:chOff x="0" y="-16233"/>
            <a:chExt cx="8215133" cy="1329593"/>
          </a:xfrm>
        </p:grpSpPr>
        <p:grpSp>
          <p:nvGrpSpPr>
            <p:cNvPr id="360" name="Group"/>
            <p:cNvGrpSpPr/>
            <p:nvPr/>
          </p:nvGrpSpPr>
          <p:grpSpPr>
            <a:xfrm>
              <a:off x="0" y="-16233"/>
              <a:ext cx="2161878" cy="1329593"/>
              <a:chOff x="0" y="-16233"/>
              <a:chExt cx="2161877" cy="1329592"/>
            </a:xfrm>
          </p:grpSpPr>
          <p:sp>
            <p:nvSpPr>
              <p:cNvPr id="358" name="Rounded Rectangle"/>
              <p:cNvSpPr/>
              <p:nvPr/>
            </p:nvSpPr>
            <p:spPr>
              <a:xfrm>
                <a:off x="0" y="0"/>
                <a:ext cx="2161877" cy="1297126"/>
              </a:xfrm>
              <a:prstGeom prst="roundRect">
                <a:avLst>
                  <a:gd name="adj" fmla="val 10000"/>
                </a:avLst>
              </a:prstGeom>
              <a:solidFill>
                <a:schemeClr val="accent1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1200150">
                  <a:lnSpc>
                    <a:spcPct val="90000"/>
                  </a:lnSpc>
                  <a:spcBef>
                    <a:spcPts val="1300"/>
                  </a:spcBef>
                  <a:defRPr sz="32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59" name="Any problems"/>
              <p:cNvSpPr txBox="1"/>
              <p:nvPr/>
            </p:nvSpPr>
            <p:spPr>
              <a:xfrm>
                <a:off x="37992" y="-16233"/>
                <a:ext cx="2085894" cy="132959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02870" tIns="102870" rIns="102870" bIns="102870" numCol="1" anchor="ctr">
                <a:spAutoFit/>
              </a:bodyPr>
              <a:lstStyle>
                <a:lvl1pPr algn="ctr" defTabSz="1200150">
                  <a:lnSpc>
                    <a:spcPct val="90000"/>
                  </a:lnSpc>
                  <a:spcBef>
                    <a:spcPts val="1100"/>
                  </a:spcBef>
                  <a:defRPr sz="2700">
                    <a:solidFill>
                      <a:srgbClr val="FFFFFF"/>
                    </a:solidFill>
                  </a:defRPr>
                </a:lvl1pPr>
              </a:lstStyle>
              <a:p>
                <a:r>
                  <a:rPr dirty="0"/>
                  <a:t>An</a:t>
                </a:r>
                <a:r>
                  <a:rPr lang="en-GB" dirty="0"/>
                  <a:t>y thing you wish to discuss</a:t>
                </a:r>
                <a:endParaRPr dirty="0"/>
              </a:p>
            </p:txBody>
          </p:sp>
        </p:grpSp>
        <p:sp>
          <p:nvSpPr>
            <p:cNvPr id="361" name="Arrow"/>
            <p:cNvSpPr/>
            <p:nvPr/>
          </p:nvSpPr>
          <p:spPr>
            <a:xfrm>
              <a:off x="2378065" y="380489"/>
              <a:ext cx="458317" cy="536146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rgbClr val="B1C0D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977900">
                <a:lnSpc>
                  <a:spcPct val="90000"/>
                </a:lnSpc>
                <a:spcBef>
                  <a:spcPts val="1300"/>
                </a:spcBef>
                <a:defRPr sz="2200"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364" name="Group"/>
            <p:cNvGrpSpPr/>
            <p:nvPr/>
          </p:nvGrpSpPr>
          <p:grpSpPr>
            <a:xfrm>
              <a:off x="3026627" y="0"/>
              <a:ext cx="2161878" cy="1297126"/>
              <a:chOff x="0" y="0"/>
              <a:chExt cx="2161876" cy="1297125"/>
            </a:xfrm>
          </p:grpSpPr>
          <p:sp>
            <p:nvSpPr>
              <p:cNvPr id="362" name="Rounded Rectangle"/>
              <p:cNvSpPr/>
              <p:nvPr/>
            </p:nvSpPr>
            <p:spPr>
              <a:xfrm>
                <a:off x="0" y="0"/>
                <a:ext cx="2161877" cy="1297126"/>
              </a:xfrm>
              <a:prstGeom prst="roundRect">
                <a:avLst>
                  <a:gd name="adj" fmla="val 10000"/>
                </a:avLst>
              </a:prstGeom>
              <a:solidFill>
                <a:schemeClr val="accent1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1200150">
                  <a:lnSpc>
                    <a:spcPct val="90000"/>
                  </a:lnSpc>
                  <a:spcBef>
                    <a:spcPts val="1300"/>
                  </a:spcBef>
                  <a:defRPr sz="32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63" name="Speak to Class teacher"/>
              <p:cNvSpPr txBox="1"/>
              <p:nvPr/>
            </p:nvSpPr>
            <p:spPr>
              <a:xfrm>
                <a:off x="37992" y="181603"/>
                <a:ext cx="2085894" cy="93392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02870" tIns="102870" rIns="102870" bIns="102870" numCol="1" anchor="ctr">
                <a:spAutoFit/>
              </a:bodyPr>
              <a:lstStyle>
                <a:lvl1pPr algn="ctr" defTabSz="1200150">
                  <a:lnSpc>
                    <a:spcPct val="90000"/>
                  </a:lnSpc>
                  <a:spcBef>
                    <a:spcPts val="1100"/>
                  </a:spcBef>
                  <a:defRPr sz="2700">
                    <a:solidFill>
                      <a:srgbClr val="FFFFFF"/>
                    </a:solidFill>
                  </a:defRPr>
                </a:lvl1pPr>
              </a:lstStyle>
              <a:p>
                <a:r>
                  <a:rPr dirty="0"/>
                  <a:t>Speak to Class teacher</a:t>
                </a:r>
              </a:p>
            </p:txBody>
          </p:sp>
        </p:grpSp>
        <p:sp>
          <p:nvSpPr>
            <p:cNvPr id="365" name="Arrow"/>
            <p:cNvSpPr/>
            <p:nvPr/>
          </p:nvSpPr>
          <p:spPr>
            <a:xfrm>
              <a:off x="5404692" y="380489"/>
              <a:ext cx="458318" cy="536146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rgbClr val="B1C0D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977900">
                <a:lnSpc>
                  <a:spcPct val="90000"/>
                </a:lnSpc>
                <a:spcBef>
                  <a:spcPts val="1300"/>
                </a:spcBef>
                <a:defRPr sz="2200"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368" name="Group"/>
            <p:cNvGrpSpPr/>
            <p:nvPr/>
          </p:nvGrpSpPr>
          <p:grpSpPr>
            <a:xfrm>
              <a:off x="6053255" y="0"/>
              <a:ext cx="2161878" cy="1297126"/>
              <a:chOff x="0" y="0"/>
              <a:chExt cx="2161876" cy="1297125"/>
            </a:xfrm>
          </p:grpSpPr>
          <p:sp>
            <p:nvSpPr>
              <p:cNvPr id="366" name="Rounded Rectangle"/>
              <p:cNvSpPr/>
              <p:nvPr/>
            </p:nvSpPr>
            <p:spPr>
              <a:xfrm>
                <a:off x="0" y="0"/>
                <a:ext cx="2161877" cy="1297126"/>
              </a:xfrm>
              <a:prstGeom prst="roundRect">
                <a:avLst>
                  <a:gd name="adj" fmla="val 10000"/>
                </a:avLst>
              </a:prstGeom>
              <a:solidFill>
                <a:schemeClr val="accent1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1200150">
                  <a:lnSpc>
                    <a:spcPct val="90000"/>
                  </a:lnSpc>
                  <a:spcBef>
                    <a:spcPts val="1300"/>
                  </a:spcBef>
                  <a:defRPr sz="32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67" name="Speak to Year Leader"/>
              <p:cNvSpPr txBox="1"/>
              <p:nvPr/>
            </p:nvSpPr>
            <p:spPr>
              <a:xfrm>
                <a:off x="37991" y="181603"/>
                <a:ext cx="2085894" cy="93392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02870" tIns="102870" rIns="102870" bIns="102870" numCol="1" anchor="ctr">
                <a:spAutoFit/>
              </a:bodyPr>
              <a:lstStyle>
                <a:lvl1pPr algn="ctr" defTabSz="1200150">
                  <a:lnSpc>
                    <a:spcPct val="90000"/>
                  </a:lnSpc>
                  <a:spcBef>
                    <a:spcPts val="1100"/>
                  </a:spcBef>
                  <a:defRPr sz="2700">
                    <a:solidFill>
                      <a:srgbClr val="FFFFFF"/>
                    </a:solidFill>
                  </a:defRPr>
                </a:lvl1pPr>
              </a:lstStyle>
              <a:p>
                <a:r>
                  <a:t>Speak to Year Leader</a:t>
                </a:r>
              </a:p>
            </p:txBody>
          </p:sp>
        </p:grp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40A98200-3FBD-41E9-841C-C5ED6A6AD778}"/>
              </a:ext>
            </a:extLst>
          </p:cNvPr>
          <p:cNvSpPr/>
          <p:nvPr/>
        </p:nvSpPr>
        <p:spPr>
          <a:xfrm>
            <a:off x="557898" y="4643926"/>
            <a:ext cx="55274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>
                <a:solidFill>
                  <a:srgbClr val="FFFFFF"/>
                </a:solidFill>
              </a:rPr>
              <a:t>Please call the office to arrange.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itle 1"/>
          <p:cNvSpPr txBox="1">
            <a:spLocks noGrp="1"/>
          </p:cNvSpPr>
          <p:nvPr>
            <p:ph type="title"/>
          </p:nvPr>
        </p:nvSpPr>
        <p:spPr>
          <a:xfrm>
            <a:off x="467543" y="116632"/>
            <a:ext cx="8229601" cy="1143001"/>
          </a:xfrm>
          <a:prstGeom prst="rect">
            <a:avLst/>
          </a:prstGeom>
        </p:spPr>
        <p:txBody>
          <a:bodyPr/>
          <a:lstStyle/>
          <a:p>
            <a:r>
              <a:t>Year 6 Staff</a:t>
            </a:r>
          </a:p>
        </p:txBody>
      </p:sp>
      <p:grpSp>
        <p:nvGrpSpPr>
          <p:cNvPr id="116" name="Diagram 6"/>
          <p:cNvGrpSpPr/>
          <p:nvPr/>
        </p:nvGrpSpPr>
        <p:grpSpPr>
          <a:xfrm>
            <a:off x="354563" y="1909140"/>
            <a:ext cx="8500188" cy="3353727"/>
            <a:chOff x="-1" y="0"/>
            <a:chExt cx="7342523" cy="3353725"/>
          </a:xfrm>
        </p:grpSpPr>
        <p:grpSp>
          <p:nvGrpSpPr>
            <p:cNvPr id="100" name="Group"/>
            <p:cNvGrpSpPr/>
            <p:nvPr/>
          </p:nvGrpSpPr>
          <p:grpSpPr>
            <a:xfrm>
              <a:off x="-1" y="0"/>
              <a:ext cx="3296478" cy="720001"/>
              <a:chOff x="-1" y="0"/>
              <a:chExt cx="3296477" cy="720000"/>
            </a:xfrm>
          </p:grpSpPr>
          <p:sp>
            <p:nvSpPr>
              <p:cNvPr id="98" name="Rectangle"/>
              <p:cNvSpPr/>
              <p:nvPr/>
            </p:nvSpPr>
            <p:spPr>
              <a:xfrm>
                <a:off x="-1" y="0"/>
                <a:ext cx="3296477" cy="720000"/>
              </a:xfrm>
              <a:prstGeom prst="rect">
                <a:avLst/>
              </a:prstGeom>
              <a:solidFill>
                <a:schemeClr val="accent1"/>
              </a:solidFill>
              <a:ln w="25400" cap="flat">
                <a:solidFill>
                  <a:schemeClr val="accent1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1111250">
                  <a:lnSpc>
                    <a:spcPct val="90000"/>
                  </a:lnSpc>
                  <a:spcBef>
                    <a:spcPts val="700"/>
                  </a:spcBef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9" name="Class Teachers"/>
              <p:cNvSpPr txBox="1"/>
              <p:nvPr/>
            </p:nvSpPr>
            <p:spPr>
              <a:xfrm>
                <a:off x="76200" y="84284"/>
                <a:ext cx="3220276" cy="55143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01600" tIns="101600" rIns="101600" bIns="101600" numCol="1" anchor="ctr">
                <a:spAutoFit/>
              </a:bodyPr>
              <a:lstStyle>
                <a:lvl1pPr algn="ctr" defTabSz="1111250">
                  <a:lnSpc>
                    <a:spcPct val="90000"/>
                  </a:lnSpc>
                  <a:spcBef>
                    <a:spcPts val="1000"/>
                  </a:spcBef>
                  <a:defRPr sz="2500">
                    <a:solidFill>
                      <a:srgbClr val="FFFFFF"/>
                    </a:solidFill>
                  </a:defRPr>
                </a:lvl1pPr>
              </a:lstStyle>
              <a:p>
                <a:r>
                  <a:t>Class Teachers</a:t>
                </a:r>
              </a:p>
            </p:txBody>
          </p:sp>
        </p:grpSp>
        <p:grpSp>
          <p:nvGrpSpPr>
            <p:cNvPr id="103" name="Group"/>
            <p:cNvGrpSpPr/>
            <p:nvPr/>
          </p:nvGrpSpPr>
          <p:grpSpPr>
            <a:xfrm>
              <a:off x="-1" y="719998"/>
              <a:ext cx="3296478" cy="2607754"/>
              <a:chOff x="-1" y="-1"/>
              <a:chExt cx="3296477" cy="2607752"/>
            </a:xfrm>
          </p:grpSpPr>
          <p:sp>
            <p:nvSpPr>
              <p:cNvPr id="101" name="Rectangle"/>
              <p:cNvSpPr/>
              <p:nvPr/>
            </p:nvSpPr>
            <p:spPr>
              <a:xfrm>
                <a:off x="-1" y="-1"/>
                <a:ext cx="3296477" cy="2607752"/>
              </a:xfrm>
              <a:prstGeom prst="rect">
                <a:avLst/>
              </a:prstGeom>
              <a:solidFill>
                <a:srgbClr val="CFD7E7">
                  <a:alpha val="90000"/>
                </a:srgbClr>
              </a:solidFill>
              <a:ln w="25400" cap="flat">
                <a:solidFill>
                  <a:srgbClr val="CFD7E7">
                    <a:alpha val="9000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111250">
                  <a:lnSpc>
                    <a:spcPct val="90000"/>
                  </a:lnSpc>
                  <a:spcBef>
                    <a:spcPts val="300"/>
                  </a:spcBef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02" name="Ms Allan…"/>
              <p:cNvSpPr txBox="1"/>
              <p:nvPr/>
            </p:nvSpPr>
            <p:spPr>
              <a:xfrm>
                <a:off x="0" y="0"/>
                <a:ext cx="3296476" cy="260327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33350" tIns="133350" rIns="133350" bIns="133350" numCol="1" anchor="t">
                <a:spAutoFit/>
              </a:bodyPr>
              <a:lstStyle/>
              <a:p>
                <a:pPr marL="228600" lvl="1" indent="-228600" defTabSz="1111250">
                  <a:lnSpc>
                    <a:spcPct val="90000"/>
                  </a:lnSpc>
                  <a:spcBef>
                    <a:spcPts val="400"/>
                  </a:spcBef>
                  <a:buSzPct val="100000"/>
                  <a:buChar char="•"/>
                  <a:defRPr sz="2500">
                    <a:solidFill>
                      <a:srgbClr val="FFFFFF"/>
                    </a:solidFill>
                  </a:defRPr>
                </a:pPr>
                <a:r>
                  <a:rPr lang="en-GB" dirty="0"/>
                  <a:t>Miss Burrell (year lead)</a:t>
                </a:r>
              </a:p>
              <a:p>
                <a:pPr marL="228600" lvl="1" indent="-228600" defTabSz="1111250">
                  <a:lnSpc>
                    <a:spcPct val="90000"/>
                  </a:lnSpc>
                  <a:spcBef>
                    <a:spcPts val="400"/>
                  </a:spcBef>
                  <a:buSzPct val="100000"/>
                  <a:buChar char="•"/>
                  <a:defRPr sz="2500">
                    <a:solidFill>
                      <a:srgbClr val="FFFFFF"/>
                    </a:solidFill>
                  </a:defRPr>
                </a:pPr>
                <a:r>
                  <a:rPr lang="en-GB" sz="2500" dirty="0"/>
                  <a:t>Miss Chandler</a:t>
                </a:r>
              </a:p>
              <a:p>
                <a:pPr marL="228600" lvl="1" indent="-228600" defTabSz="1111250">
                  <a:lnSpc>
                    <a:spcPct val="90000"/>
                  </a:lnSpc>
                  <a:spcBef>
                    <a:spcPts val="400"/>
                  </a:spcBef>
                  <a:buSzPct val="100000"/>
                  <a:buChar char="•"/>
                  <a:defRPr sz="2500">
                    <a:solidFill>
                      <a:srgbClr val="FFFFFF"/>
                    </a:solidFill>
                  </a:defRPr>
                </a:pPr>
                <a:r>
                  <a:rPr lang="en-GB" dirty="0"/>
                  <a:t>Mrs Sheehan</a:t>
                </a:r>
              </a:p>
              <a:p>
                <a:pPr lvl="1" indent="0" defTabSz="1111250">
                  <a:lnSpc>
                    <a:spcPct val="90000"/>
                  </a:lnSpc>
                  <a:spcBef>
                    <a:spcPts val="400"/>
                  </a:spcBef>
                  <a:buSzPct val="100000"/>
                  <a:defRPr sz="2500">
                    <a:solidFill>
                      <a:srgbClr val="FFFFFF"/>
                    </a:solidFill>
                  </a:defRPr>
                </a:pPr>
                <a:endParaRPr lang="en-GB" dirty="0"/>
              </a:p>
              <a:p>
                <a:pPr lvl="1" indent="0" defTabSz="1111250">
                  <a:lnSpc>
                    <a:spcPct val="90000"/>
                  </a:lnSpc>
                  <a:spcBef>
                    <a:spcPts val="400"/>
                  </a:spcBef>
                  <a:buSzPct val="100000"/>
                  <a:defRPr sz="2500">
                    <a:solidFill>
                      <a:srgbClr val="FFFFFF"/>
                    </a:solidFill>
                  </a:defRPr>
                </a:pPr>
                <a:r>
                  <a:rPr lang="en-GB" dirty="0"/>
                  <a:t>Miss Wilson (reading)</a:t>
                </a:r>
              </a:p>
              <a:p>
                <a:pPr lvl="1" indent="0" defTabSz="1111250">
                  <a:lnSpc>
                    <a:spcPct val="90000"/>
                  </a:lnSpc>
                  <a:spcBef>
                    <a:spcPts val="400"/>
                  </a:spcBef>
                  <a:buSzPct val="100000"/>
                  <a:defRPr sz="2500">
                    <a:solidFill>
                      <a:srgbClr val="FFFFFF"/>
                    </a:solidFill>
                  </a:defRPr>
                </a:pPr>
                <a:r>
                  <a:rPr lang="en-GB" dirty="0"/>
                  <a:t>Mrs Walker </a:t>
                </a:r>
                <a:r>
                  <a:rPr lang="en-GB" sz="2000" dirty="0"/>
                  <a:t>(writing &amp; maths)</a:t>
                </a:r>
                <a:endParaRPr lang="en-GB" dirty="0"/>
              </a:p>
            </p:txBody>
          </p:sp>
        </p:grpSp>
        <p:grpSp>
          <p:nvGrpSpPr>
            <p:cNvPr id="112" name="Group"/>
            <p:cNvGrpSpPr/>
            <p:nvPr/>
          </p:nvGrpSpPr>
          <p:grpSpPr>
            <a:xfrm>
              <a:off x="3643052" y="0"/>
              <a:ext cx="3697176" cy="720001"/>
              <a:chOff x="-1459298" y="0"/>
              <a:chExt cx="3697173" cy="720000"/>
            </a:xfrm>
          </p:grpSpPr>
          <p:sp>
            <p:nvSpPr>
              <p:cNvPr id="110" name="Rectangle"/>
              <p:cNvSpPr/>
              <p:nvPr/>
            </p:nvSpPr>
            <p:spPr>
              <a:xfrm>
                <a:off x="-1459298" y="0"/>
                <a:ext cx="3697173" cy="720000"/>
              </a:xfrm>
              <a:prstGeom prst="rect">
                <a:avLst/>
              </a:prstGeom>
              <a:solidFill>
                <a:schemeClr val="accent1"/>
              </a:solidFill>
              <a:ln w="25400" cap="flat">
                <a:solidFill>
                  <a:schemeClr val="accent1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1111250">
                  <a:lnSpc>
                    <a:spcPct val="90000"/>
                  </a:lnSpc>
                  <a:spcBef>
                    <a:spcPts val="700"/>
                  </a:spcBef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11" name="Support Staff"/>
              <p:cNvSpPr txBox="1"/>
              <p:nvPr/>
            </p:nvSpPr>
            <p:spPr>
              <a:xfrm>
                <a:off x="-544408" y="84284"/>
                <a:ext cx="2085474" cy="52682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01600" tIns="101600" rIns="101600" bIns="101600" numCol="1" anchor="ctr">
                <a:spAutoFit/>
              </a:bodyPr>
              <a:lstStyle>
                <a:lvl1pPr algn="ctr" defTabSz="1111250">
                  <a:lnSpc>
                    <a:spcPct val="90000"/>
                  </a:lnSpc>
                  <a:spcBef>
                    <a:spcPts val="1000"/>
                  </a:spcBef>
                  <a:defRPr sz="2500">
                    <a:solidFill>
                      <a:srgbClr val="FFFFFF"/>
                    </a:solidFill>
                  </a:defRPr>
                </a:lvl1pPr>
              </a:lstStyle>
              <a:p>
                <a:r>
                  <a:rPr dirty="0"/>
                  <a:t>Support Staff</a:t>
                </a:r>
              </a:p>
            </p:txBody>
          </p:sp>
        </p:grpSp>
        <p:grpSp>
          <p:nvGrpSpPr>
            <p:cNvPr id="115" name="Group"/>
            <p:cNvGrpSpPr/>
            <p:nvPr/>
          </p:nvGrpSpPr>
          <p:grpSpPr>
            <a:xfrm>
              <a:off x="3643051" y="745971"/>
              <a:ext cx="3699471" cy="2607754"/>
              <a:chOff x="-1461595" y="-1"/>
              <a:chExt cx="3699469" cy="2607752"/>
            </a:xfrm>
          </p:grpSpPr>
          <p:sp>
            <p:nvSpPr>
              <p:cNvPr id="113" name="Rectangle"/>
              <p:cNvSpPr/>
              <p:nvPr/>
            </p:nvSpPr>
            <p:spPr>
              <a:xfrm>
                <a:off x="-1461595" y="-1"/>
                <a:ext cx="3699469" cy="2607752"/>
              </a:xfrm>
              <a:prstGeom prst="rect">
                <a:avLst/>
              </a:prstGeom>
              <a:solidFill>
                <a:srgbClr val="CFD7E7">
                  <a:alpha val="90000"/>
                </a:srgbClr>
              </a:solidFill>
              <a:ln w="25400" cap="flat">
                <a:solidFill>
                  <a:srgbClr val="CFD7E7">
                    <a:alpha val="90000"/>
                  </a:srgb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111250">
                  <a:lnSpc>
                    <a:spcPct val="90000"/>
                  </a:lnSpc>
                  <a:spcBef>
                    <a:spcPts val="300"/>
                  </a:spcBef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14" name="Miss Goldswain…"/>
              <p:cNvSpPr txBox="1"/>
              <p:nvPr/>
            </p:nvSpPr>
            <p:spPr>
              <a:xfrm>
                <a:off x="-1452661" y="-1"/>
                <a:ext cx="2193424" cy="61555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33350" tIns="133350" rIns="133350" bIns="133350" numCol="1" anchor="t">
                <a:spAutoFit/>
              </a:bodyPr>
              <a:lstStyle/>
              <a:p>
                <a:pPr marL="228600" lvl="1" indent="-228600" defTabSz="1111250">
                  <a:lnSpc>
                    <a:spcPct val="90000"/>
                  </a:lnSpc>
                  <a:spcBef>
                    <a:spcPts val="400"/>
                  </a:spcBef>
                  <a:buSzPct val="100000"/>
                  <a:buChar char="•"/>
                  <a:defRPr sz="2500">
                    <a:solidFill>
                      <a:srgbClr val="FFFFFF"/>
                    </a:solidFill>
                  </a:defRPr>
                </a:pPr>
                <a:r>
                  <a:rPr dirty="0"/>
                  <a:t>Miss </a:t>
                </a:r>
                <a:r>
                  <a:rPr lang="en-GB" dirty="0"/>
                  <a:t>Mehmood</a:t>
                </a:r>
              </a:p>
            </p:txBody>
          </p:sp>
        </p:grpSp>
      </p:grp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4" name="Diagram 4"/>
          <p:cNvGrpSpPr/>
          <p:nvPr/>
        </p:nvGrpSpPr>
        <p:grpSpPr>
          <a:xfrm>
            <a:off x="1330625" y="-1"/>
            <a:ext cx="6420331" cy="6741368"/>
            <a:chOff x="9589" y="-1"/>
            <a:chExt cx="6420328" cy="6741368"/>
          </a:xfrm>
        </p:grpSpPr>
        <p:grpSp>
          <p:nvGrpSpPr>
            <p:cNvPr id="120" name="Group"/>
            <p:cNvGrpSpPr/>
            <p:nvPr/>
          </p:nvGrpSpPr>
          <p:grpSpPr>
            <a:xfrm>
              <a:off x="1832526" y="2174765"/>
              <a:ext cx="2764222" cy="2391162"/>
              <a:chOff x="0" y="0"/>
              <a:chExt cx="2764221" cy="2391161"/>
            </a:xfrm>
          </p:grpSpPr>
          <p:sp>
            <p:nvSpPr>
              <p:cNvPr id="118" name="Shape"/>
              <p:cNvSpPr/>
              <p:nvPr/>
            </p:nvSpPr>
            <p:spPr>
              <a:xfrm>
                <a:off x="-1" y="0"/>
                <a:ext cx="2764223" cy="23911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0800"/>
                    </a:moveTo>
                    <a:lnTo>
                      <a:pt x="5338" y="0"/>
                    </a:lnTo>
                    <a:lnTo>
                      <a:pt x="16262" y="0"/>
                    </a:lnTo>
                    <a:lnTo>
                      <a:pt x="21600" y="10800"/>
                    </a:lnTo>
                    <a:lnTo>
                      <a:pt x="16262" y="21600"/>
                    </a:lnTo>
                    <a:lnTo>
                      <a:pt x="5338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666750">
                  <a:lnSpc>
                    <a:spcPct val="90000"/>
                  </a:lnSpc>
                  <a:spcBef>
                    <a:spcPts val="700"/>
                  </a:spcBef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19" name="Attendance"/>
              <p:cNvSpPr txBox="1"/>
              <p:nvPr/>
            </p:nvSpPr>
            <p:spPr>
              <a:xfrm>
                <a:off x="458070" y="1083253"/>
                <a:ext cx="1848082" cy="22465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9050" tIns="19050" rIns="19050" bIns="19050" numCol="1" anchor="ctr">
                <a:spAutoFit/>
              </a:bodyPr>
              <a:lstStyle>
                <a:lvl1pPr algn="ctr" defTabSz="666750">
                  <a:lnSpc>
                    <a:spcPct val="90000"/>
                  </a:lnSpc>
                  <a:spcBef>
                    <a:spcPts val="600"/>
                  </a:spcBef>
                  <a:defRPr sz="1500">
                    <a:solidFill>
                      <a:srgbClr val="FFFFFF"/>
                    </a:solidFill>
                  </a:defRPr>
                </a:lvl1pPr>
              </a:lstStyle>
              <a:p>
                <a:r>
                  <a:t>Attendance</a:t>
                </a:r>
              </a:p>
            </p:txBody>
          </p:sp>
        </p:grpSp>
        <p:sp>
          <p:nvSpPr>
            <p:cNvPr id="121" name="Shape"/>
            <p:cNvSpPr/>
            <p:nvPr/>
          </p:nvSpPr>
          <p:spPr>
            <a:xfrm>
              <a:off x="3563459" y="1030755"/>
              <a:ext cx="1042933" cy="898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5379" y="0"/>
                  </a:lnTo>
                  <a:lnTo>
                    <a:pt x="16221" y="0"/>
                  </a:lnTo>
                  <a:lnTo>
                    <a:pt x="21600" y="10800"/>
                  </a:lnTo>
                  <a:lnTo>
                    <a:pt x="16221" y="21600"/>
                  </a:lnTo>
                  <a:lnTo>
                    <a:pt x="5379" y="21600"/>
                  </a:lnTo>
                  <a:close/>
                </a:path>
              </a:pathLst>
            </a:custGeom>
            <a:solidFill>
              <a:srgbClr val="CFD7E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124" name="Group"/>
            <p:cNvGrpSpPr/>
            <p:nvPr/>
          </p:nvGrpSpPr>
          <p:grpSpPr>
            <a:xfrm>
              <a:off x="2087151" y="-1"/>
              <a:ext cx="2265260" cy="1959717"/>
              <a:chOff x="0" y="0"/>
              <a:chExt cx="2265259" cy="1959715"/>
            </a:xfrm>
          </p:grpSpPr>
          <p:sp>
            <p:nvSpPr>
              <p:cNvPr id="122" name="Shape"/>
              <p:cNvSpPr/>
              <p:nvPr/>
            </p:nvSpPr>
            <p:spPr>
              <a:xfrm>
                <a:off x="-1" y="-1"/>
                <a:ext cx="2265261" cy="195971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0800"/>
                    </a:moveTo>
                    <a:lnTo>
                      <a:pt x="5339" y="0"/>
                    </a:lnTo>
                    <a:lnTo>
                      <a:pt x="16261" y="0"/>
                    </a:lnTo>
                    <a:lnTo>
                      <a:pt x="21600" y="10800"/>
                    </a:lnTo>
                    <a:lnTo>
                      <a:pt x="16261" y="21600"/>
                    </a:lnTo>
                    <a:lnTo>
                      <a:pt x="5339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666750">
                  <a:lnSpc>
                    <a:spcPct val="90000"/>
                  </a:lnSpc>
                  <a:spcBef>
                    <a:spcPts val="700"/>
                  </a:spcBef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23" name="Attend everyday"/>
              <p:cNvSpPr txBox="1"/>
              <p:nvPr/>
            </p:nvSpPr>
            <p:spPr>
              <a:xfrm>
                <a:off x="375401" y="867529"/>
                <a:ext cx="1514456" cy="22465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9050" tIns="19050" rIns="19050" bIns="19050" numCol="1" anchor="ctr">
                <a:spAutoFit/>
              </a:bodyPr>
              <a:lstStyle>
                <a:lvl1pPr algn="ctr" defTabSz="666750">
                  <a:lnSpc>
                    <a:spcPct val="90000"/>
                  </a:lnSpc>
                  <a:spcBef>
                    <a:spcPts val="600"/>
                  </a:spcBef>
                  <a:defRPr sz="1500">
                    <a:solidFill>
                      <a:srgbClr val="FFFFFF"/>
                    </a:solidFill>
                  </a:defRPr>
                </a:lvl1pPr>
              </a:lstStyle>
              <a:p>
                <a:r>
                  <a:t>Attend everyday</a:t>
                </a:r>
              </a:p>
            </p:txBody>
          </p:sp>
        </p:grpSp>
        <p:sp>
          <p:nvSpPr>
            <p:cNvPr id="125" name="Shape"/>
            <p:cNvSpPr/>
            <p:nvPr/>
          </p:nvSpPr>
          <p:spPr>
            <a:xfrm>
              <a:off x="4780643" y="2710703"/>
              <a:ext cx="1042933" cy="898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5379" y="0"/>
                  </a:lnTo>
                  <a:lnTo>
                    <a:pt x="16221" y="0"/>
                  </a:lnTo>
                  <a:lnTo>
                    <a:pt x="21600" y="10800"/>
                  </a:lnTo>
                  <a:lnTo>
                    <a:pt x="16221" y="21600"/>
                  </a:lnTo>
                  <a:lnTo>
                    <a:pt x="5379" y="21600"/>
                  </a:lnTo>
                  <a:close/>
                </a:path>
              </a:pathLst>
            </a:custGeom>
            <a:solidFill>
              <a:srgbClr val="CFD7E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128" name="Group"/>
            <p:cNvGrpSpPr/>
            <p:nvPr/>
          </p:nvGrpSpPr>
          <p:grpSpPr>
            <a:xfrm>
              <a:off x="4164656" y="1205355"/>
              <a:ext cx="2265260" cy="1959717"/>
              <a:chOff x="0" y="0"/>
              <a:chExt cx="2265259" cy="1959715"/>
            </a:xfrm>
          </p:grpSpPr>
          <p:sp>
            <p:nvSpPr>
              <p:cNvPr id="126" name="Shape"/>
              <p:cNvSpPr/>
              <p:nvPr/>
            </p:nvSpPr>
            <p:spPr>
              <a:xfrm>
                <a:off x="-1" y="-1"/>
                <a:ext cx="2265261" cy="195971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0800"/>
                    </a:moveTo>
                    <a:lnTo>
                      <a:pt x="5339" y="0"/>
                    </a:lnTo>
                    <a:lnTo>
                      <a:pt x="16261" y="0"/>
                    </a:lnTo>
                    <a:lnTo>
                      <a:pt x="21600" y="10800"/>
                    </a:lnTo>
                    <a:lnTo>
                      <a:pt x="16261" y="21600"/>
                    </a:lnTo>
                    <a:lnTo>
                      <a:pt x="5339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666750">
                  <a:lnSpc>
                    <a:spcPct val="90000"/>
                  </a:lnSpc>
                  <a:spcBef>
                    <a:spcPts val="700"/>
                  </a:spcBef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27" name="Holidays outside of term time"/>
              <p:cNvSpPr txBox="1"/>
              <p:nvPr/>
            </p:nvSpPr>
            <p:spPr>
              <a:xfrm>
                <a:off x="375401" y="762557"/>
                <a:ext cx="1514456" cy="4346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9050" tIns="19050" rIns="19050" bIns="19050" numCol="1" anchor="ctr">
                <a:spAutoFit/>
              </a:bodyPr>
              <a:lstStyle>
                <a:lvl1pPr algn="ctr" defTabSz="666750">
                  <a:lnSpc>
                    <a:spcPct val="90000"/>
                  </a:lnSpc>
                  <a:spcBef>
                    <a:spcPts val="600"/>
                  </a:spcBef>
                  <a:defRPr sz="1500">
                    <a:solidFill>
                      <a:srgbClr val="FFFFFF"/>
                    </a:solidFill>
                  </a:defRPr>
                </a:lvl1pPr>
              </a:lstStyle>
              <a:p>
                <a:r>
                  <a:t>Holidays outside of term time</a:t>
                </a:r>
              </a:p>
            </p:txBody>
          </p:sp>
        </p:grpSp>
        <p:sp>
          <p:nvSpPr>
            <p:cNvPr id="129" name="Shape"/>
            <p:cNvSpPr/>
            <p:nvPr/>
          </p:nvSpPr>
          <p:spPr>
            <a:xfrm>
              <a:off x="3935108" y="4607050"/>
              <a:ext cx="1042933" cy="898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5379" y="0"/>
                  </a:lnTo>
                  <a:lnTo>
                    <a:pt x="16221" y="0"/>
                  </a:lnTo>
                  <a:lnTo>
                    <a:pt x="21600" y="10800"/>
                  </a:lnTo>
                  <a:lnTo>
                    <a:pt x="16221" y="21600"/>
                  </a:lnTo>
                  <a:lnTo>
                    <a:pt x="5379" y="21600"/>
                  </a:lnTo>
                  <a:close/>
                </a:path>
              </a:pathLst>
            </a:custGeom>
            <a:solidFill>
              <a:srgbClr val="CFD7E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132" name="Group"/>
            <p:cNvGrpSpPr/>
            <p:nvPr/>
          </p:nvGrpSpPr>
          <p:grpSpPr>
            <a:xfrm>
              <a:off x="4164655" y="3574945"/>
              <a:ext cx="2265262" cy="1959717"/>
              <a:chOff x="-1" y="-1"/>
              <a:chExt cx="2265261" cy="1959716"/>
            </a:xfrm>
          </p:grpSpPr>
          <p:sp>
            <p:nvSpPr>
              <p:cNvPr id="130" name="Shape"/>
              <p:cNvSpPr/>
              <p:nvPr/>
            </p:nvSpPr>
            <p:spPr>
              <a:xfrm>
                <a:off x="-1" y="-1"/>
                <a:ext cx="2265261" cy="195971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0800"/>
                    </a:moveTo>
                    <a:lnTo>
                      <a:pt x="5339" y="0"/>
                    </a:lnTo>
                    <a:lnTo>
                      <a:pt x="16261" y="0"/>
                    </a:lnTo>
                    <a:lnTo>
                      <a:pt x="21600" y="10800"/>
                    </a:lnTo>
                    <a:lnTo>
                      <a:pt x="16261" y="21600"/>
                    </a:lnTo>
                    <a:lnTo>
                      <a:pt x="5339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666750">
                  <a:lnSpc>
                    <a:spcPct val="90000"/>
                  </a:lnSpc>
                  <a:spcBef>
                    <a:spcPts val="700"/>
                  </a:spcBef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31" name="Gates open at 8:35/8:40am"/>
              <p:cNvSpPr txBox="1"/>
              <p:nvPr/>
            </p:nvSpPr>
            <p:spPr>
              <a:xfrm>
                <a:off x="375401" y="752873"/>
                <a:ext cx="1514456" cy="45397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9050" tIns="19050" rIns="19050" bIns="19050" numCol="1" anchor="ctr">
                <a:spAutoFit/>
              </a:bodyPr>
              <a:lstStyle>
                <a:lvl1pPr algn="ctr" defTabSz="666750">
                  <a:lnSpc>
                    <a:spcPct val="90000"/>
                  </a:lnSpc>
                  <a:spcBef>
                    <a:spcPts val="600"/>
                  </a:spcBef>
                  <a:defRPr sz="1500">
                    <a:solidFill>
                      <a:srgbClr val="FFFFFF"/>
                    </a:solidFill>
                  </a:defRPr>
                </a:lvl1pPr>
              </a:lstStyle>
              <a:p>
                <a:r>
                  <a:rPr dirty="0"/>
                  <a:t>Gates open at 8:35</a:t>
                </a:r>
                <a:r>
                  <a:rPr lang="en-GB" dirty="0"/>
                  <a:t>am</a:t>
                </a:r>
                <a:endParaRPr dirty="0"/>
              </a:p>
            </p:txBody>
          </p:sp>
        </p:grpSp>
        <p:sp>
          <p:nvSpPr>
            <p:cNvPr id="133" name="Shape"/>
            <p:cNvSpPr/>
            <p:nvPr/>
          </p:nvSpPr>
          <p:spPr>
            <a:xfrm>
              <a:off x="1837669" y="4803897"/>
              <a:ext cx="1042933" cy="898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5379" y="0"/>
                  </a:lnTo>
                  <a:lnTo>
                    <a:pt x="16221" y="0"/>
                  </a:lnTo>
                  <a:lnTo>
                    <a:pt x="21600" y="10800"/>
                  </a:lnTo>
                  <a:lnTo>
                    <a:pt x="16221" y="21600"/>
                  </a:lnTo>
                  <a:lnTo>
                    <a:pt x="5379" y="21600"/>
                  </a:lnTo>
                  <a:close/>
                </a:path>
              </a:pathLst>
            </a:custGeom>
            <a:solidFill>
              <a:srgbClr val="CFD7E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136" name="Group"/>
            <p:cNvGrpSpPr/>
            <p:nvPr/>
          </p:nvGrpSpPr>
          <p:grpSpPr>
            <a:xfrm>
              <a:off x="2087151" y="4781651"/>
              <a:ext cx="2265260" cy="1959716"/>
              <a:chOff x="0" y="0"/>
              <a:chExt cx="2265259" cy="1959715"/>
            </a:xfrm>
          </p:grpSpPr>
          <p:sp>
            <p:nvSpPr>
              <p:cNvPr id="134" name="Shape"/>
              <p:cNvSpPr/>
              <p:nvPr/>
            </p:nvSpPr>
            <p:spPr>
              <a:xfrm>
                <a:off x="-1" y="-1"/>
                <a:ext cx="2265261" cy="195971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0800"/>
                    </a:moveTo>
                    <a:lnTo>
                      <a:pt x="5339" y="0"/>
                    </a:lnTo>
                    <a:lnTo>
                      <a:pt x="16261" y="0"/>
                    </a:lnTo>
                    <a:lnTo>
                      <a:pt x="21600" y="10800"/>
                    </a:lnTo>
                    <a:lnTo>
                      <a:pt x="16261" y="21600"/>
                    </a:lnTo>
                    <a:lnTo>
                      <a:pt x="5339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666750">
                  <a:lnSpc>
                    <a:spcPct val="90000"/>
                  </a:lnSpc>
                  <a:spcBef>
                    <a:spcPts val="700"/>
                  </a:spcBef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35" name="Lessons begin as soon as the children arrive"/>
              <p:cNvSpPr txBox="1"/>
              <p:nvPr/>
            </p:nvSpPr>
            <p:spPr>
              <a:xfrm>
                <a:off x="375401" y="657585"/>
                <a:ext cx="1514456" cy="6445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9050" tIns="19050" rIns="19050" bIns="19050" numCol="1" anchor="ctr">
                <a:spAutoFit/>
              </a:bodyPr>
              <a:lstStyle>
                <a:lvl1pPr algn="ctr" defTabSz="666750">
                  <a:lnSpc>
                    <a:spcPct val="90000"/>
                  </a:lnSpc>
                  <a:spcBef>
                    <a:spcPts val="600"/>
                  </a:spcBef>
                  <a:defRPr sz="1500">
                    <a:solidFill>
                      <a:srgbClr val="FFFFFF"/>
                    </a:solidFill>
                  </a:defRPr>
                </a:lvl1pPr>
              </a:lstStyle>
              <a:p>
                <a:r>
                  <a:t>Lessons begin as soon as the children arrive</a:t>
                </a:r>
              </a:p>
            </p:txBody>
          </p:sp>
        </p:grpSp>
        <p:grpSp>
          <p:nvGrpSpPr>
            <p:cNvPr id="143" name="Group"/>
            <p:cNvGrpSpPr/>
            <p:nvPr/>
          </p:nvGrpSpPr>
          <p:grpSpPr>
            <a:xfrm>
              <a:off x="9589" y="3627191"/>
              <a:ext cx="2265262" cy="1959717"/>
              <a:chOff x="9589" y="2424530"/>
              <a:chExt cx="2265261" cy="1959716"/>
            </a:xfrm>
          </p:grpSpPr>
          <p:sp>
            <p:nvSpPr>
              <p:cNvPr id="141" name="Shape"/>
              <p:cNvSpPr/>
              <p:nvPr/>
            </p:nvSpPr>
            <p:spPr>
              <a:xfrm>
                <a:off x="9589" y="2424530"/>
                <a:ext cx="2265261" cy="195971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0800"/>
                    </a:moveTo>
                    <a:lnTo>
                      <a:pt x="5339" y="0"/>
                    </a:lnTo>
                    <a:lnTo>
                      <a:pt x="16261" y="0"/>
                    </a:lnTo>
                    <a:lnTo>
                      <a:pt x="21600" y="10800"/>
                    </a:lnTo>
                    <a:lnTo>
                      <a:pt x="16261" y="21600"/>
                    </a:lnTo>
                    <a:lnTo>
                      <a:pt x="5339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666750">
                  <a:lnSpc>
                    <a:spcPct val="90000"/>
                  </a:lnSpc>
                  <a:spcBef>
                    <a:spcPts val="700"/>
                  </a:spcBef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42" name="Missing even 5 minutes has a big impact (5 minutes everyday = 11.5 days per year)"/>
              <p:cNvSpPr txBox="1"/>
              <p:nvPr/>
            </p:nvSpPr>
            <p:spPr>
              <a:xfrm>
                <a:off x="384991" y="2872171"/>
                <a:ext cx="1514457" cy="106443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9050" tIns="19050" rIns="19050" bIns="19050" numCol="1" anchor="ctr">
                <a:spAutoFit/>
              </a:bodyPr>
              <a:lstStyle>
                <a:lvl1pPr algn="ctr" defTabSz="666750">
                  <a:lnSpc>
                    <a:spcPct val="90000"/>
                  </a:lnSpc>
                  <a:spcBef>
                    <a:spcPts val="600"/>
                  </a:spcBef>
                  <a:defRPr sz="1500">
                    <a:solidFill>
                      <a:srgbClr val="FFFFFF"/>
                    </a:solidFill>
                  </a:defRPr>
                </a:lvl1pPr>
              </a:lstStyle>
              <a:p>
                <a:r>
                  <a:rPr dirty="0"/>
                  <a:t>Missing even 5 minutes has a big impact (5 minutes everyday = 11.5 days per year)</a:t>
                </a:r>
              </a:p>
            </p:txBody>
          </p:sp>
        </p:grpSp>
      </p:grp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" name="Diagram 3"/>
          <p:cNvGrpSpPr/>
          <p:nvPr/>
        </p:nvGrpSpPr>
        <p:grpSpPr>
          <a:xfrm>
            <a:off x="1043608" y="908720"/>
            <a:ext cx="7056784" cy="4894153"/>
            <a:chOff x="0" y="0"/>
            <a:chExt cx="7056783" cy="4894152"/>
          </a:xfrm>
        </p:grpSpPr>
        <p:grpSp>
          <p:nvGrpSpPr>
            <p:cNvPr id="148" name="Group"/>
            <p:cNvGrpSpPr/>
            <p:nvPr/>
          </p:nvGrpSpPr>
          <p:grpSpPr>
            <a:xfrm>
              <a:off x="0" y="0"/>
              <a:ext cx="7056784" cy="1577988"/>
              <a:chOff x="0" y="0"/>
              <a:chExt cx="7056783" cy="1577987"/>
            </a:xfrm>
          </p:grpSpPr>
          <p:sp>
            <p:nvSpPr>
              <p:cNvPr id="146" name="Rectangle"/>
              <p:cNvSpPr/>
              <p:nvPr/>
            </p:nvSpPr>
            <p:spPr>
              <a:xfrm>
                <a:off x="0" y="-1"/>
                <a:ext cx="7056784" cy="1577989"/>
              </a:xfrm>
              <a:prstGeom prst="rect">
                <a:avLst/>
              </a:prstGeom>
              <a:solidFill>
                <a:schemeClr val="accent1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1333500">
                  <a:lnSpc>
                    <a:spcPct val="90000"/>
                  </a:lnSpc>
                  <a:spcBef>
                    <a:spcPts val="700"/>
                  </a:spcBef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47" name="Secondary School Open Evenings…"/>
              <p:cNvSpPr txBox="1"/>
              <p:nvPr/>
            </p:nvSpPr>
            <p:spPr>
              <a:xfrm>
                <a:off x="0" y="212153"/>
                <a:ext cx="7056784" cy="11536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76200" tIns="76200" rIns="76200" bIns="76200" numCol="1" anchor="ctr">
                <a:spAutoFit/>
              </a:bodyPr>
              <a:lstStyle/>
              <a:p>
                <a:pPr algn="ctr" defTabSz="1333500">
                  <a:lnSpc>
                    <a:spcPct val="90000"/>
                  </a:lnSpc>
                  <a:spcBef>
                    <a:spcPts val="1200"/>
                  </a:spcBef>
                  <a:defRPr sz="3000">
                    <a:solidFill>
                      <a:srgbClr val="FFFFFF"/>
                    </a:solidFill>
                  </a:defRPr>
                </a:pPr>
                <a:r>
                  <a:t>Secondary School Open Evenings</a:t>
                </a:r>
              </a:p>
              <a:p>
                <a:pPr algn="ctr" defTabSz="1333500">
                  <a:lnSpc>
                    <a:spcPct val="90000"/>
                  </a:lnSpc>
                  <a:spcBef>
                    <a:spcPts val="1200"/>
                  </a:spcBef>
                  <a:defRPr sz="3000">
                    <a:solidFill>
                      <a:srgbClr val="FFFFFF"/>
                    </a:solidFill>
                  </a:defRPr>
                </a:pPr>
                <a:r>
                  <a:t>Please arrange during evening sessions</a:t>
                </a:r>
              </a:p>
            </p:txBody>
          </p:sp>
        </p:grpSp>
        <p:grpSp>
          <p:nvGrpSpPr>
            <p:cNvPr id="151" name="Group"/>
            <p:cNvGrpSpPr/>
            <p:nvPr/>
          </p:nvGrpSpPr>
          <p:grpSpPr>
            <a:xfrm>
              <a:off x="0" y="1650056"/>
              <a:ext cx="7056784" cy="1596431"/>
              <a:chOff x="0" y="0"/>
              <a:chExt cx="7056783" cy="1596429"/>
            </a:xfrm>
          </p:grpSpPr>
          <p:sp>
            <p:nvSpPr>
              <p:cNvPr id="149" name="Rectangle"/>
              <p:cNvSpPr/>
              <p:nvPr/>
            </p:nvSpPr>
            <p:spPr>
              <a:xfrm>
                <a:off x="0" y="9221"/>
                <a:ext cx="7056784" cy="1577988"/>
              </a:xfrm>
              <a:prstGeom prst="rect">
                <a:avLst/>
              </a:prstGeom>
              <a:solidFill>
                <a:schemeClr val="accent1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1333500">
                  <a:lnSpc>
                    <a:spcPct val="90000"/>
                  </a:lnSpc>
                  <a:spcBef>
                    <a:spcPts val="700"/>
                  </a:spcBef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50" name="Medical Appointments…"/>
              <p:cNvSpPr txBox="1"/>
              <p:nvPr/>
            </p:nvSpPr>
            <p:spPr>
              <a:xfrm>
                <a:off x="0" y="0"/>
                <a:ext cx="7056784" cy="159643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76200" tIns="76200" rIns="76200" bIns="76200" numCol="1" anchor="ctr">
                <a:spAutoFit/>
              </a:bodyPr>
              <a:lstStyle/>
              <a:p>
                <a:pPr algn="ctr" defTabSz="1333500">
                  <a:lnSpc>
                    <a:spcPct val="90000"/>
                  </a:lnSpc>
                  <a:spcBef>
                    <a:spcPts val="1200"/>
                  </a:spcBef>
                  <a:defRPr sz="3000">
                    <a:solidFill>
                      <a:srgbClr val="FFFFFF"/>
                    </a:solidFill>
                  </a:defRPr>
                </a:pPr>
                <a:r>
                  <a:t>Medical Appointments</a:t>
                </a:r>
              </a:p>
              <a:p>
                <a:pPr algn="ctr" defTabSz="1333500">
                  <a:lnSpc>
                    <a:spcPct val="90000"/>
                  </a:lnSpc>
                  <a:spcBef>
                    <a:spcPts val="1200"/>
                  </a:spcBef>
                  <a:defRPr sz="3000">
                    <a:solidFill>
                      <a:srgbClr val="FFFFFF"/>
                    </a:solidFill>
                  </a:defRPr>
                </a:pPr>
                <a:r>
                  <a:t>Please make appointments outside of school hours</a:t>
                </a:r>
              </a:p>
            </p:txBody>
          </p:sp>
        </p:grpSp>
        <p:grpSp>
          <p:nvGrpSpPr>
            <p:cNvPr id="154" name="Group"/>
            <p:cNvGrpSpPr/>
            <p:nvPr/>
          </p:nvGrpSpPr>
          <p:grpSpPr>
            <a:xfrm>
              <a:off x="0" y="3316165"/>
              <a:ext cx="7056784" cy="1577988"/>
              <a:chOff x="0" y="0"/>
              <a:chExt cx="7056783" cy="1577987"/>
            </a:xfrm>
          </p:grpSpPr>
          <p:sp>
            <p:nvSpPr>
              <p:cNvPr id="152" name="Rectangle"/>
              <p:cNvSpPr/>
              <p:nvPr/>
            </p:nvSpPr>
            <p:spPr>
              <a:xfrm>
                <a:off x="0" y="-1"/>
                <a:ext cx="7056784" cy="1577989"/>
              </a:xfrm>
              <a:prstGeom prst="rect">
                <a:avLst/>
              </a:prstGeom>
              <a:solidFill>
                <a:schemeClr val="accent1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1333500">
                  <a:lnSpc>
                    <a:spcPct val="90000"/>
                  </a:lnSpc>
                  <a:spcBef>
                    <a:spcPts val="700"/>
                  </a:spcBef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53" name="Breakfast and bedtime"/>
              <p:cNvSpPr txBox="1"/>
              <p:nvPr/>
            </p:nvSpPr>
            <p:spPr>
              <a:xfrm>
                <a:off x="0" y="513537"/>
                <a:ext cx="7056784" cy="55091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76200" tIns="76200" rIns="76200" bIns="76200" numCol="1" anchor="ctr">
                <a:spAutoFit/>
              </a:bodyPr>
              <a:lstStyle>
                <a:lvl1pPr algn="ctr" defTabSz="1333500">
                  <a:lnSpc>
                    <a:spcPct val="90000"/>
                  </a:lnSpc>
                  <a:spcBef>
                    <a:spcPts val="1200"/>
                  </a:spcBef>
                  <a:defRPr sz="3000">
                    <a:solidFill>
                      <a:srgbClr val="FFFFFF"/>
                    </a:solidFill>
                  </a:defRPr>
                </a:lvl1pPr>
              </a:lstStyle>
              <a:p>
                <a:r>
                  <a:t>Breakfast and bedtime</a:t>
                </a:r>
              </a:p>
            </p:txBody>
          </p:sp>
        </p:grpSp>
      </p:grp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pPr defTabSz="786384">
              <a:defRPr sz="3784"/>
            </a:pPr>
            <a:r>
              <a:t>Secondary School</a:t>
            </a:r>
            <a:br/>
            <a:r>
              <a:t>11+ and School Selection</a:t>
            </a:r>
          </a:p>
        </p:txBody>
      </p:sp>
      <p:grpSp>
        <p:nvGrpSpPr>
          <p:cNvPr id="187" name="Diagram 3"/>
          <p:cNvGrpSpPr/>
          <p:nvPr/>
        </p:nvGrpSpPr>
        <p:grpSpPr>
          <a:xfrm>
            <a:off x="2464145" y="1702792"/>
            <a:ext cx="4263037" cy="4060033"/>
            <a:chOff x="-1" y="0"/>
            <a:chExt cx="4263035" cy="4060033"/>
          </a:xfrm>
        </p:grpSpPr>
        <p:grpSp>
          <p:nvGrpSpPr>
            <p:cNvPr id="171" name="Group"/>
            <p:cNvGrpSpPr/>
            <p:nvPr/>
          </p:nvGrpSpPr>
          <p:grpSpPr>
            <a:xfrm>
              <a:off x="-1" y="0"/>
              <a:ext cx="2030018" cy="1218010"/>
              <a:chOff x="-1" y="0"/>
              <a:chExt cx="2030017" cy="1218009"/>
            </a:xfrm>
          </p:grpSpPr>
          <p:sp>
            <p:nvSpPr>
              <p:cNvPr id="169" name="Rectangle"/>
              <p:cNvSpPr/>
              <p:nvPr/>
            </p:nvSpPr>
            <p:spPr>
              <a:xfrm>
                <a:off x="-1" y="0"/>
                <a:ext cx="2030017" cy="1218009"/>
              </a:xfrm>
              <a:prstGeom prst="rect">
                <a:avLst/>
              </a:prstGeom>
              <a:solidFill>
                <a:schemeClr val="accent1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844550">
                  <a:lnSpc>
                    <a:spcPct val="90000"/>
                  </a:lnSpc>
                  <a:spcBef>
                    <a:spcPts val="700"/>
                  </a:spcBef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0" name="11+ Test…"/>
              <p:cNvSpPr txBox="1"/>
              <p:nvPr/>
            </p:nvSpPr>
            <p:spPr>
              <a:xfrm>
                <a:off x="0" y="96302"/>
                <a:ext cx="2030016" cy="102540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72389" tIns="72389" rIns="72389" bIns="72389" numCol="1" anchor="ctr">
                <a:spAutoFit/>
              </a:bodyPr>
              <a:lstStyle/>
              <a:p>
                <a:pPr algn="ctr" defTabSz="844550">
                  <a:lnSpc>
                    <a:spcPct val="90000"/>
                  </a:lnSpc>
                  <a:spcBef>
                    <a:spcPts val="700"/>
                  </a:spcBef>
                  <a:defRPr sz="1900">
                    <a:solidFill>
                      <a:srgbClr val="FFFFFF"/>
                    </a:solidFill>
                  </a:defRPr>
                </a:pPr>
                <a:r>
                  <a:rPr dirty="0"/>
                  <a:t>11+ Test</a:t>
                </a:r>
              </a:p>
              <a:p>
                <a:pPr algn="ctr" defTabSz="844550">
                  <a:lnSpc>
                    <a:spcPct val="90000"/>
                  </a:lnSpc>
                  <a:spcBef>
                    <a:spcPts val="700"/>
                  </a:spcBef>
                  <a:defRPr sz="1900">
                    <a:solidFill>
                      <a:srgbClr val="FFFFFF"/>
                    </a:solidFill>
                  </a:defRPr>
                </a:pPr>
                <a:r>
                  <a:rPr lang="en-GB" dirty="0"/>
                  <a:t>Completed this week</a:t>
                </a:r>
                <a:endParaRPr dirty="0"/>
              </a:p>
            </p:txBody>
          </p:sp>
        </p:grpSp>
        <p:grpSp>
          <p:nvGrpSpPr>
            <p:cNvPr id="177" name="Group"/>
            <p:cNvGrpSpPr/>
            <p:nvPr/>
          </p:nvGrpSpPr>
          <p:grpSpPr>
            <a:xfrm>
              <a:off x="1218007" y="1420316"/>
              <a:ext cx="2030018" cy="1218011"/>
              <a:chOff x="1218006" y="-695"/>
              <a:chExt cx="2030017" cy="1218009"/>
            </a:xfrm>
          </p:grpSpPr>
          <p:sp>
            <p:nvSpPr>
              <p:cNvPr id="175" name="Rectangle"/>
              <p:cNvSpPr/>
              <p:nvPr/>
            </p:nvSpPr>
            <p:spPr>
              <a:xfrm>
                <a:off x="1218006" y="-695"/>
                <a:ext cx="2030017" cy="1218009"/>
              </a:xfrm>
              <a:prstGeom prst="rect">
                <a:avLst/>
              </a:prstGeom>
              <a:solidFill>
                <a:schemeClr val="accent1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844550">
                  <a:lnSpc>
                    <a:spcPct val="90000"/>
                  </a:lnSpc>
                  <a:spcBef>
                    <a:spcPts val="700"/>
                  </a:spcBef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6" name="Recommended that you apply for secondary schools online"/>
              <p:cNvSpPr txBox="1"/>
              <p:nvPr/>
            </p:nvSpPr>
            <p:spPr>
              <a:xfrm>
                <a:off x="1218007" y="140491"/>
                <a:ext cx="2030016" cy="93563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72389" tIns="72389" rIns="72389" bIns="72389" numCol="1" anchor="ctr">
                <a:spAutoFit/>
              </a:bodyPr>
              <a:lstStyle>
                <a:lvl1pPr algn="ctr" defTabSz="844550">
                  <a:lnSpc>
                    <a:spcPct val="90000"/>
                  </a:lnSpc>
                  <a:spcBef>
                    <a:spcPts val="700"/>
                  </a:spcBef>
                  <a:defRPr sz="1900">
                    <a:solidFill>
                      <a:srgbClr val="FFFFFF"/>
                    </a:solidFill>
                  </a:defRPr>
                </a:lvl1pPr>
              </a:lstStyle>
              <a:p>
                <a:r>
                  <a:rPr lang="en-GB" dirty="0"/>
                  <a:t>A</a:t>
                </a:r>
                <a:r>
                  <a:rPr dirty="0" err="1"/>
                  <a:t>pply</a:t>
                </a:r>
                <a:r>
                  <a:rPr dirty="0"/>
                  <a:t> for secondary schools online</a:t>
                </a:r>
                <a:r>
                  <a:rPr lang="en-GB" dirty="0"/>
                  <a:t> by 31/10</a:t>
                </a:r>
                <a:endParaRPr dirty="0"/>
              </a:p>
            </p:txBody>
          </p:sp>
        </p:grpSp>
        <p:grpSp>
          <p:nvGrpSpPr>
            <p:cNvPr id="183" name="Group"/>
            <p:cNvGrpSpPr/>
            <p:nvPr/>
          </p:nvGrpSpPr>
          <p:grpSpPr>
            <a:xfrm>
              <a:off x="-1" y="2842022"/>
              <a:ext cx="2030018" cy="1218011"/>
              <a:chOff x="-1" y="0"/>
              <a:chExt cx="2030017" cy="1218009"/>
            </a:xfrm>
          </p:grpSpPr>
          <p:sp>
            <p:nvSpPr>
              <p:cNvPr id="181" name="Rectangle"/>
              <p:cNvSpPr/>
              <p:nvPr/>
            </p:nvSpPr>
            <p:spPr>
              <a:xfrm>
                <a:off x="-1" y="0"/>
                <a:ext cx="2030017" cy="1218009"/>
              </a:xfrm>
              <a:prstGeom prst="rect">
                <a:avLst/>
              </a:prstGeom>
              <a:solidFill>
                <a:schemeClr val="accent1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844550">
                  <a:lnSpc>
                    <a:spcPct val="90000"/>
                  </a:lnSpc>
                  <a:spcBef>
                    <a:spcPts val="700"/>
                  </a:spcBef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2" name="Results sent home on the 30th November 2020"/>
              <p:cNvSpPr txBox="1"/>
              <p:nvPr/>
            </p:nvSpPr>
            <p:spPr>
              <a:xfrm>
                <a:off x="0" y="272760"/>
                <a:ext cx="2030016" cy="67248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72389" tIns="72389" rIns="72389" bIns="72389" numCol="1" anchor="ctr">
                <a:spAutoFit/>
              </a:bodyPr>
              <a:lstStyle/>
              <a:p>
                <a:pPr algn="ctr" defTabSz="844550">
                  <a:lnSpc>
                    <a:spcPct val="90000"/>
                  </a:lnSpc>
                  <a:spcBef>
                    <a:spcPts val="700"/>
                  </a:spcBef>
                  <a:defRPr sz="1900">
                    <a:solidFill>
                      <a:srgbClr val="FFFFFF"/>
                    </a:solidFill>
                  </a:defRPr>
                </a:pPr>
                <a:r>
                  <a:rPr dirty="0"/>
                  <a:t>Results sent on the </a:t>
                </a:r>
                <a:r>
                  <a:rPr lang="en-GB" dirty="0"/>
                  <a:t>13</a:t>
                </a:r>
                <a:r>
                  <a:rPr lang="en-GB" baseline="30000" dirty="0"/>
                  <a:t>th</a:t>
                </a:r>
                <a:r>
                  <a:rPr lang="en-GB" dirty="0"/>
                  <a:t> October 2023</a:t>
                </a:r>
                <a:endParaRPr dirty="0"/>
              </a:p>
            </p:txBody>
          </p:sp>
        </p:grpSp>
        <p:grpSp>
          <p:nvGrpSpPr>
            <p:cNvPr id="186" name="Group"/>
            <p:cNvGrpSpPr/>
            <p:nvPr/>
          </p:nvGrpSpPr>
          <p:grpSpPr>
            <a:xfrm>
              <a:off x="2233016" y="2842022"/>
              <a:ext cx="2030018" cy="1218011"/>
              <a:chOff x="-1" y="0"/>
              <a:chExt cx="2030017" cy="1218009"/>
            </a:xfrm>
          </p:grpSpPr>
          <p:sp>
            <p:nvSpPr>
              <p:cNvPr id="184" name="Rectangle"/>
              <p:cNvSpPr/>
              <p:nvPr/>
            </p:nvSpPr>
            <p:spPr>
              <a:xfrm>
                <a:off x="-1" y="0"/>
                <a:ext cx="2030017" cy="1218009"/>
              </a:xfrm>
              <a:prstGeom prst="rect">
                <a:avLst/>
              </a:prstGeom>
              <a:solidFill>
                <a:schemeClr val="accent1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844550">
                  <a:lnSpc>
                    <a:spcPct val="90000"/>
                  </a:lnSpc>
                  <a:spcBef>
                    <a:spcPts val="700"/>
                  </a:spcBef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5" name="Schools allocated (first round) on the 1st March 2021"/>
              <p:cNvSpPr txBox="1"/>
              <p:nvPr/>
            </p:nvSpPr>
            <p:spPr>
              <a:xfrm>
                <a:off x="0" y="141186"/>
                <a:ext cx="2030016" cy="93563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72389" tIns="72389" rIns="72389" bIns="72389" numCol="1" anchor="ctr">
                <a:spAutoFit/>
              </a:bodyPr>
              <a:lstStyle/>
              <a:p>
                <a:pPr algn="ctr" defTabSz="844550">
                  <a:lnSpc>
                    <a:spcPct val="90000"/>
                  </a:lnSpc>
                  <a:spcBef>
                    <a:spcPts val="700"/>
                  </a:spcBef>
                  <a:defRPr sz="1900">
                    <a:solidFill>
                      <a:srgbClr val="FFFFFF"/>
                    </a:solidFill>
                  </a:defRPr>
                </a:pPr>
                <a:r>
                  <a:rPr dirty="0"/>
                  <a:t>Schools allocated (first round) on the 1</a:t>
                </a:r>
                <a:r>
                  <a:rPr baseline="30000" dirty="0"/>
                  <a:t>st</a:t>
                </a:r>
                <a:r>
                  <a:rPr dirty="0"/>
                  <a:t> March 202</a:t>
                </a:r>
                <a:r>
                  <a:rPr lang="en-GB" dirty="0"/>
                  <a:t>4</a:t>
                </a:r>
                <a:endParaRPr dirty="0"/>
              </a:p>
            </p:txBody>
          </p:sp>
        </p:grpSp>
      </p:grpSp>
      <p:sp>
        <p:nvSpPr>
          <p:cNvPr id="22" name="Rectangle">
            <a:extLst>
              <a:ext uri="{FF2B5EF4-FFF2-40B4-BE49-F238E27FC236}">
                <a16:creationId xmlns:a16="http://schemas.microsoft.com/office/drawing/2014/main" id="{89FA6D69-66CB-488D-8B31-18BA751A1DB9}"/>
              </a:ext>
            </a:extLst>
          </p:cNvPr>
          <p:cNvSpPr/>
          <p:nvPr/>
        </p:nvSpPr>
        <p:spPr>
          <a:xfrm>
            <a:off x="4697163" y="1704181"/>
            <a:ext cx="2030019" cy="1218010"/>
          </a:xfrm>
          <a:prstGeom prst="rect">
            <a:avLst/>
          </a:prstGeom>
          <a:solidFill>
            <a:schemeClr val="accent1"/>
          </a:solidFill>
          <a:ln w="25400" cap="flat">
            <a:solidFill>
              <a:srgbClr val="FFFFFF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 defTabSz="844550">
              <a:lnSpc>
                <a:spcPct val="90000"/>
              </a:lnSpc>
              <a:spcBef>
                <a:spcPts val="700"/>
              </a:spcBef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3" name="11+ Test…">
            <a:extLst>
              <a:ext uri="{FF2B5EF4-FFF2-40B4-BE49-F238E27FC236}">
                <a16:creationId xmlns:a16="http://schemas.microsoft.com/office/drawing/2014/main" id="{58F743F7-F5E7-49C3-B9B4-940573004244}"/>
              </a:ext>
            </a:extLst>
          </p:cNvPr>
          <p:cNvSpPr txBox="1"/>
          <p:nvPr/>
        </p:nvSpPr>
        <p:spPr>
          <a:xfrm>
            <a:off x="4697164" y="1976943"/>
            <a:ext cx="2030018" cy="6724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72389" tIns="72389" rIns="72389" bIns="72389" numCol="1" anchor="ctr">
            <a:spAutoFit/>
          </a:bodyPr>
          <a:lstStyle/>
          <a:p>
            <a:pPr algn="ctr" defTabSz="844550">
              <a:lnSpc>
                <a:spcPct val="90000"/>
              </a:lnSpc>
              <a:spcBef>
                <a:spcPts val="700"/>
              </a:spcBef>
              <a:defRPr sz="1900">
                <a:solidFill>
                  <a:srgbClr val="FFFFFF"/>
                </a:solidFill>
              </a:defRPr>
            </a:pPr>
            <a:r>
              <a:rPr lang="en-GB" dirty="0"/>
              <a:t>Opting out, in  writing</a:t>
            </a:r>
            <a:endParaRPr dirty="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Year 6</a:t>
            </a:r>
          </a:p>
        </p:txBody>
      </p:sp>
      <p:grpSp>
        <p:nvGrpSpPr>
          <p:cNvPr id="197" name="Diagram 3"/>
          <p:cNvGrpSpPr/>
          <p:nvPr/>
        </p:nvGrpSpPr>
        <p:grpSpPr>
          <a:xfrm>
            <a:off x="467543" y="1804326"/>
            <a:ext cx="8352930" cy="3249348"/>
            <a:chOff x="0" y="0"/>
            <a:chExt cx="8352928" cy="3249347"/>
          </a:xfrm>
        </p:grpSpPr>
        <p:sp>
          <p:nvSpPr>
            <p:cNvPr id="192" name="Arrow"/>
            <p:cNvSpPr/>
            <p:nvPr/>
          </p:nvSpPr>
          <p:spPr>
            <a:xfrm>
              <a:off x="0" y="0"/>
              <a:ext cx="8352929" cy="3249348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254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93" name="An important year"/>
            <p:cNvSpPr txBox="1"/>
            <p:nvPr/>
          </p:nvSpPr>
          <p:spPr>
            <a:xfrm>
              <a:off x="394667" y="1068505"/>
              <a:ext cx="1488683" cy="111518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 defTabSz="1155700">
                <a:lnSpc>
                  <a:spcPct val="90000"/>
                </a:lnSpc>
                <a:spcBef>
                  <a:spcPts val="1000"/>
                </a:spcBef>
                <a:defRPr sz="2600">
                  <a:solidFill>
                    <a:srgbClr val="FFFFFF"/>
                  </a:solidFill>
                </a:defRPr>
              </a:lvl1pPr>
            </a:lstStyle>
            <a:p>
              <a:r>
                <a:t>An important year</a:t>
              </a:r>
            </a:p>
          </p:txBody>
        </p:sp>
        <p:sp>
          <p:nvSpPr>
            <p:cNvPr id="194" name="A-Levels"/>
            <p:cNvSpPr txBox="1"/>
            <p:nvPr/>
          </p:nvSpPr>
          <p:spPr>
            <a:xfrm>
              <a:off x="5229383" y="1452982"/>
              <a:ext cx="1488682" cy="34622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 defTabSz="1155700">
                <a:lnSpc>
                  <a:spcPct val="90000"/>
                </a:lnSpc>
                <a:spcBef>
                  <a:spcPts val="1000"/>
                </a:spcBef>
                <a:defRPr sz="2600">
                  <a:solidFill>
                    <a:srgbClr val="FFFFFF"/>
                  </a:solidFill>
                </a:defRPr>
              </a:lvl1pPr>
            </a:lstStyle>
            <a:p>
              <a:r>
                <a:t>A-Levels</a:t>
              </a:r>
            </a:p>
          </p:txBody>
        </p:sp>
        <p:sp>
          <p:nvSpPr>
            <p:cNvPr id="195" name="GCSE options"/>
            <p:cNvSpPr txBox="1"/>
            <p:nvPr/>
          </p:nvSpPr>
          <p:spPr>
            <a:xfrm>
              <a:off x="3650696" y="1260743"/>
              <a:ext cx="1488682" cy="73070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 defTabSz="1155700">
                <a:lnSpc>
                  <a:spcPct val="90000"/>
                </a:lnSpc>
                <a:spcBef>
                  <a:spcPts val="1000"/>
                </a:spcBef>
                <a:defRPr sz="2600">
                  <a:solidFill>
                    <a:srgbClr val="FFFFFF"/>
                  </a:solidFill>
                </a:defRPr>
              </a:lvl1pPr>
            </a:lstStyle>
            <a:p>
              <a:r>
                <a:t>GCSE options</a:t>
              </a:r>
            </a:p>
          </p:txBody>
        </p:sp>
        <p:sp>
          <p:nvSpPr>
            <p:cNvPr id="196" name="Secondary school setting"/>
            <p:cNvSpPr txBox="1"/>
            <p:nvPr/>
          </p:nvSpPr>
          <p:spPr>
            <a:xfrm>
              <a:off x="2072025" y="1068505"/>
              <a:ext cx="1488682" cy="111518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 defTabSz="1155700">
                <a:lnSpc>
                  <a:spcPct val="90000"/>
                </a:lnSpc>
                <a:spcBef>
                  <a:spcPts val="1000"/>
                </a:spcBef>
                <a:defRPr sz="2600">
                  <a:solidFill>
                    <a:srgbClr val="FFFFFF"/>
                  </a:solidFill>
                </a:defRPr>
              </a:lvl1pPr>
            </a:lstStyle>
            <a:p>
              <a:r>
                <a:t>Secondary school setting</a:t>
              </a: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E034B1CB-06D0-40A2-A88C-22C35B4119AC}"/>
              </a:ext>
            </a:extLst>
          </p:cNvPr>
          <p:cNvSpPr/>
          <p:nvPr/>
        </p:nvSpPr>
        <p:spPr>
          <a:xfrm>
            <a:off x="565346" y="4578416"/>
            <a:ext cx="67311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arial, sans-serif"/>
              </a:rPr>
              <a:t>Instilling a positive work ethic (even at a young age) is vital for success at a later age</a:t>
            </a:r>
            <a:endParaRPr lang="en-GB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arial, sans-serif"/>
              </a:rPr>
              <a:t>Outcomes at end of KS2 dictate setting and options at GCSE and then into A-levels etc </a:t>
            </a:r>
            <a:endParaRPr lang="en-GB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Packed lunches</a:t>
            </a:r>
          </a:p>
        </p:txBody>
      </p:sp>
      <p:grpSp>
        <p:nvGrpSpPr>
          <p:cNvPr id="164" name="Diagram 3"/>
          <p:cNvGrpSpPr/>
          <p:nvPr/>
        </p:nvGrpSpPr>
        <p:grpSpPr>
          <a:xfrm>
            <a:off x="1524000" y="1636868"/>
            <a:ext cx="6096000" cy="3399712"/>
            <a:chOff x="0" y="-184551"/>
            <a:chExt cx="6096000" cy="3399712"/>
          </a:xfrm>
        </p:grpSpPr>
        <p:grpSp>
          <p:nvGrpSpPr>
            <p:cNvPr id="160" name="Group"/>
            <p:cNvGrpSpPr/>
            <p:nvPr/>
          </p:nvGrpSpPr>
          <p:grpSpPr>
            <a:xfrm>
              <a:off x="0" y="-184551"/>
              <a:ext cx="6096000" cy="1920524"/>
              <a:chOff x="0" y="-184551"/>
              <a:chExt cx="6096000" cy="1920523"/>
            </a:xfrm>
          </p:grpSpPr>
          <p:sp>
            <p:nvSpPr>
              <p:cNvPr id="158" name="Rounded Rectangle"/>
              <p:cNvSpPr/>
              <p:nvPr/>
            </p:nvSpPr>
            <p:spPr>
              <a:xfrm>
                <a:off x="0" y="0"/>
                <a:ext cx="6096000" cy="1551421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733550">
                  <a:lnSpc>
                    <a:spcPct val="90000"/>
                  </a:lnSpc>
                  <a:spcBef>
                    <a:spcPts val="700"/>
                  </a:spcBef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59" name="Healthy balance of food in lunch box"/>
              <p:cNvSpPr txBox="1"/>
              <p:nvPr/>
            </p:nvSpPr>
            <p:spPr>
              <a:xfrm>
                <a:off x="75733" y="-184551"/>
                <a:ext cx="5944534" cy="192052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48589" tIns="148589" rIns="148589" bIns="148589" numCol="1" anchor="ctr">
                <a:spAutoFit/>
              </a:bodyPr>
              <a:lstStyle>
                <a:lvl1pPr defTabSz="1733550">
                  <a:lnSpc>
                    <a:spcPct val="90000"/>
                  </a:lnSpc>
                  <a:spcBef>
                    <a:spcPts val="1600"/>
                  </a:spcBef>
                  <a:defRPr sz="3900">
                    <a:solidFill>
                      <a:srgbClr val="FFFFFF"/>
                    </a:solidFill>
                  </a:defRPr>
                </a:lvl1pPr>
              </a:lstStyle>
              <a:p>
                <a:r>
                  <a:rPr dirty="0"/>
                  <a:t>Healthy balance of food in lunch box</a:t>
                </a:r>
                <a:r>
                  <a:rPr lang="en-GB" dirty="0"/>
                  <a:t>. No nuts – we have allergies </a:t>
                </a:r>
                <a:endParaRPr dirty="0"/>
              </a:p>
            </p:txBody>
          </p:sp>
        </p:grpSp>
        <p:grpSp>
          <p:nvGrpSpPr>
            <p:cNvPr id="163" name="Group"/>
            <p:cNvGrpSpPr/>
            <p:nvPr/>
          </p:nvGrpSpPr>
          <p:grpSpPr>
            <a:xfrm>
              <a:off x="0" y="1663739"/>
              <a:ext cx="6096000" cy="1551422"/>
              <a:chOff x="0" y="0"/>
              <a:chExt cx="6096000" cy="1551420"/>
            </a:xfrm>
          </p:grpSpPr>
          <p:sp>
            <p:nvSpPr>
              <p:cNvPr id="161" name="Rounded Rectangle"/>
              <p:cNvSpPr/>
              <p:nvPr/>
            </p:nvSpPr>
            <p:spPr>
              <a:xfrm>
                <a:off x="0" y="0"/>
                <a:ext cx="6096000" cy="1551421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733550">
                  <a:lnSpc>
                    <a:spcPct val="90000"/>
                  </a:lnSpc>
                  <a:spcBef>
                    <a:spcPts val="700"/>
                  </a:spcBef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62" name="Water bottle with sports lid (no juice and not frozen)"/>
              <p:cNvSpPr txBox="1"/>
              <p:nvPr/>
            </p:nvSpPr>
            <p:spPr>
              <a:xfrm>
                <a:off x="75733" y="97191"/>
                <a:ext cx="5944534" cy="135703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48589" tIns="148589" rIns="148589" bIns="148589" numCol="1" anchor="ctr">
                <a:spAutoFit/>
              </a:bodyPr>
              <a:lstStyle>
                <a:lvl1pPr defTabSz="1733550">
                  <a:lnSpc>
                    <a:spcPct val="90000"/>
                  </a:lnSpc>
                  <a:spcBef>
                    <a:spcPts val="1600"/>
                  </a:spcBef>
                  <a:defRPr sz="3900">
                    <a:solidFill>
                      <a:srgbClr val="FFFFFF"/>
                    </a:solidFill>
                  </a:defRPr>
                </a:lvl1pPr>
              </a:lstStyle>
              <a:p>
                <a:r>
                  <a:t>Water bottle with sports lid (no juice and not frozen)</a:t>
                </a:r>
              </a:p>
            </p:txBody>
          </p:sp>
        </p:grpSp>
      </p:grp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5" name="Diagram 3"/>
          <p:cNvGrpSpPr/>
          <p:nvPr/>
        </p:nvGrpSpPr>
        <p:grpSpPr>
          <a:xfrm>
            <a:off x="323527" y="266007"/>
            <a:ext cx="8424938" cy="5749921"/>
            <a:chOff x="0" y="0"/>
            <a:chExt cx="8424936" cy="5749920"/>
          </a:xfrm>
        </p:grpSpPr>
        <p:sp>
          <p:nvSpPr>
            <p:cNvPr id="313" name="Rectangle"/>
            <p:cNvSpPr/>
            <p:nvPr/>
          </p:nvSpPr>
          <p:spPr>
            <a:xfrm>
              <a:off x="0" y="649440"/>
              <a:ext cx="8424937" cy="1108800"/>
            </a:xfrm>
            <a:prstGeom prst="rect">
              <a:avLst/>
            </a:prstGeom>
            <a:solidFill>
              <a:srgbClr val="FFFFFF">
                <a:alpha val="90000"/>
              </a:srgbClr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316" name="Group"/>
            <p:cNvGrpSpPr/>
            <p:nvPr/>
          </p:nvGrpSpPr>
          <p:grpSpPr>
            <a:xfrm>
              <a:off x="421246" y="0"/>
              <a:ext cx="5897456" cy="1298881"/>
              <a:chOff x="0" y="0"/>
              <a:chExt cx="5897455" cy="1298880"/>
            </a:xfrm>
          </p:grpSpPr>
          <p:sp>
            <p:nvSpPr>
              <p:cNvPr id="314" name="Rounded Rectangle"/>
              <p:cNvSpPr/>
              <p:nvPr/>
            </p:nvSpPr>
            <p:spPr>
              <a:xfrm>
                <a:off x="0" y="0"/>
                <a:ext cx="5897456" cy="1298881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955800">
                  <a:lnSpc>
                    <a:spcPct val="90000"/>
                  </a:lnSpc>
                  <a:spcBef>
                    <a:spcPts val="700"/>
                  </a:spcBef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15" name="School uniform"/>
              <p:cNvSpPr txBox="1"/>
              <p:nvPr/>
            </p:nvSpPr>
            <p:spPr>
              <a:xfrm>
                <a:off x="286316" y="368204"/>
                <a:ext cx="5324824" cy="56247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defTabSz="1955800">
                  <a:lnSpc>
                    <a:spcPct val="90000"/>
                  </a:lnSpc>
                  <a:spcBef>
                    <a:spcPts val="1800"/>
                  </a:spcBef>
                  <a:defRPr sz="4400">
                    <a:solidFill>
                      <a:srgbClr val="FFFFFF"/>
                    </a:solidFill>
                  </a:defRPr>
                </a:lvl1pPr>
              </a:lstStyle>
              <a:p>
                <a:r>
                  <a:t>School uniform</a:t>
                </a:r>
              </a:p>
            </p:txBody>
          </p:sp>
        </p:grpSp>
        <p:sp>
          <p:nvSpPr>
            <p:cNvPr id="317" name="Rectangle"/>
            <p:cNvSpPr/>
            <p:nvPr/>
          </p:nvSpPr>
          <p:spPr>
            <a:xfrm>
              <a:off x="0" y="2645280"/>
              <a:ext cx="8424937" cy="1108800"/>
            </a:xfrm>
            <a:prstGeom prst="rect">
              <a:avLst/>
            </a:prstGeom>
            <a:solidFill>
              <a:srgbClr val="FFFFFF">
                <a:alpha val="90000"/>
              </a:srgbClr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320" name="Group"/>
            <p:cNvGrpSpPr/>
            <p:nvPr/>
          </p:nvGrpSpPr>
          <p:grpSpPr>
            <a:xfrm>
              <a:off x="421246" y="1995840"/>
              <a:ext cx="5897456" cy="1298881"/>
              <a:chOff x="0" y="0"/>
              <a:chExt cx="5897455" cy="1298880"/>
            </a:xfrm>
          </p:grpSpPr>
          <p:sp>
            <p:nvSpPr>
              <p:cNvPr id="318" name="Rounded Rectangle"/>
              <p:cNvSpPr/>
              <p:nvPr/>
            </p:nvSpPr>
            <p:spPr>
              <a:xfrm>
                <a:off x="0" y="0"/>
                <a:ext cx="5897456" cy="1298881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955800">
                  <a:lnSpc>
                    <a:spcPct val="90000"/>
                  </a:lnSpc>
                  <a:spcBef>
                    <a:spcPts val="700"/>
                  </a:spcBef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19" name="Black shoes"/>
              <p:cNvSpPr txBox="1"/>
              <p:nvPr/>
            </p:nvSpPr>
            <p:spPr>
              <a:xfrm>
                <a:off x="286316" y="368204"/>
                <a:ext cx="5324824" cy="56247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defTabSz="1955800">
                  <a:lnSpc>
                    <a:spcPct val="90000"/>
                  </a:lnSpc>
                  <a:spcBef>
                    <a:spcPts val="1800"/>
                  </a:spcBef>
                  <a:defRPr sz="4400">
                    <a:solidFill>
                      <a:srgbClr val="FFFFFF"/>
                    </a:solidFill>
                  </a:defRPr>
                </a:lvl1pPr>
              </a:lstStyle>
              <a:p>
                <a:r>
                  <a:t>Black shoes</a:t>
                </a:r>
              </a:p>
            </p:txBody>
          </p:sp>
        </p:grpSp>
        <p:sp>
          <p:nvSpPr>
            <p:cNvPr id="321" name="Rectangle"/>
            <p:cNvSpPr/>
            <p:nvPr/>
          </p:nvSpPr>
          <p:spPr>
            <a:xfrm>
              <a:off x="0" y="4641120"/>
              <a:ext cx="8424937" cy="1108801"/>
            </a:xfrm>
            <a:prstGeom prst="rect">
              <a:avLst/>
            </a:prstGeom>
            <a:solidFill>
              <a:srgbClr val="FFFFFF">
                <a:alpha val="90000"/>
              </a:srgbClr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324" name="Group"/>
            <p:cNvGrpSpPr/>
            <p:nvPr/>
          </p:nvGrpSpPr>
          <p:grpSpPr>
            <a:xfrm>
              <a:off x="421246" y="3991681"/>
              <a:ext cx="5897456" cy="1298881"/>
              <a:chOff x="0" y="0"/>
              <a:chExt cx="5897455" cy="1298880"/>
            </a:xfrm>
          </p:grpSpPr>
          <p:sp>
            <p:nvSpPr>
              <p:cNvPr id="322" name="Rounded Rectangle"/>
              <p:cNvSpPr/>
              <p:nvPr/>
            </p:nvSpPr>
            <p:spPr>
              <a:xfrm>
                <a:off x="0" y="0"/>
                <a:ext cx="5897456" cy="1298881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955800">
                  <a:lnSpc>
                    <a:spcPct val="90000"/>
                  </a:lnSpc>
                  <a:spcBef>
                    <a:spcPts val="700"/>
                  </a:spcBef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23" name="PE kit (not mufti)"/>
              <p:cNvSpPr txBox="1"/>
              <p:nvPr/>
            </p:nvSpPr>
            <p:spPr>
              <a:xfrm>
                <a:off x="286316" y="368204"/>
                <a:ext cx="5324824" cy="56247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defTabSz="1955800">
                  <a:lnSpc>
                    <a:spcPct val="90000"/>
                  </a:lnSpc>
                  <a:spcBef>
                    <a:spcPts val="1800"/>
                  </a:spcBef>
                  <a:defRPr sz="4400">
                    <a:solidFill>
                      <a:srgbClr val="FFFFFF"/>
                    </a:solidFill>
                  </a:defRPr>
                </a:lvl1pPr>
              </a:lstStyle>
              <a:p>
                <a:r>
                  <a:t>PE kit (not mufti)</a:t>
                </a:r>
              </a:p>
            </p:txBody>
          </p:sp>
        </p:grpSp>
      </p:grp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8" name="Content Placeholder 4"/>
          <p:cNvGrpSpPr/>
          <p:nvPr/>
        </p:nvGrpSpPr>
        <p:grpSpPr>
          <a:xfrm>
            <a:off x="2212272" y="939935"/>
            <a:ext cx="5130003" cy="4521546"/>
            <a:chOff x="0" y="0"/>
            <a:chExt cx="5130001" cy="4521545"/>
          </a:xfrm>
        </p:grpSpPr>
        <p:grpSp>
          <p:nvGrpSpPr>
            <p:cNvPr id="221" name="Group"/>
            <p:cNvGrpSpPr/>
            <p:nvPr/>
          </p:nvGrpSpPr>
          <p:grpSpPr>
            <a:xfrm>
              <a:off x="0" y="0"/>
              <a:ext cx="5130001" cy="1458563"/>
              <a:chOff x="0" y="0"/>
              <a:chExt cx="5130000" cy="1458562"/>
            </a:xfrm>
          </p:grpSpPr>
          <p:sp>
            <p:nvSpPr>
              <p:cNvPr id="219" name="Rectangle"/>
              <p:cNvSpPr/>
              <p:nvPr/>
            </p:nvSpPr>
            <p:spPr>
              <a:xfrm>
                <a:off x="-1" y="-1"/>
                <a:ext cx="5130002" cy="1458564"/>
              </a:xfrm>
              <a:prstGeom prst="rect">
                <a:avLst/>
              </a:prstGeom>
              <a:solidFill>
                <a:schemeClr val="accent1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2889250">
                  <a:lnSpc>
                    <a:spcPct val="90000"/>
                  </a:lnSpc>
                  <a:spcBef>
                    <a:spcPts val="1300"/>
                  </a:spcBef>
                  <a:defRPr sz="32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20" name="PE and Games"/>
              <p:cNvSpPr txBox="1"/>
              <p:nvPr/>
            </p:nvSpPr>
            <p:spPr>
              <a:xfrm>
                <a:off x="0" y="153626"/>
                <a:ext cx="5130001" cy="115131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65100" tIns="165100" rIns="165100" bIns="165100" numCol="1" anchor="ctr">
                <a:spAutoFit/>
              </a:bodyPr>
              <a:lstStyle>
                <a:lvl1pPr algn="ctr" defTabSz="2889250">
                  <a:lnSpc>
                    <a:spcPct val="90000"/>
                  </a:lnSpc>
                  <a:spcBef>
                    <a:spcPts val="2700"/>
                  </a:spcBef>
                  <a:defRPr sz="6500">
                    <a:solidFill>
                      <a:srgbClr val="FFFFFF"/>
                    </a:solidFill>
                  </a:defRPr>
                </a:lvl1pPr>
              </a:lstStyle>
              <a:p>
                <a:r>
                  <a:rPr dirty="0"/>
                  <a:t>PE and Games</a:t>
                </a:r>
              </a:p>
            </p:txBody>
          </p:sp>
        </p:grpSp>
        <p:grpSp>
          <p:nvGrpSpPr>
            <p:cNvPr id="224" name="Group"/>
            <p:cNvGrpSpPr/>
            <p:nvPr/>
          </p:nvGrpSpPr>
          <p:grpSpPr>
            <a:xfrm>
              <a:off x="990001" y="1531489"/>
              <a:ext cx="3150002" cy="1458566"/>
              <a:chOff x="0" y="-1"/>
              <a:chExt cx="3150000" cy="1458564"/>
            </a:xfrm>
          </p:grpSpPr>
          <p:sp>
            <p:nvSpPr>
              <p:cNvPr id="222" name="Rectangle"/>
              <p:cNvSpPr/>
              <p:nvPr/>
            </p:nvSpPr>
            <p:spPr>
              <a:xfrm>
                <a:off x="0" y="-1"/>
                <a:ext cx="3150000" cy="1458564"/>
              </a:xfrm>
              <a:prstGeom prst="rect">
                <a:avLst/>
              </a:prstGeom>
              <a:solidFill>
                <a:schemeClr val="accent1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2889250">
                  <a:lnSpc>
                    <a:spcPct val="90000"/>
                  </a:lnSpc>
                  <a:spcBef>
                    <a:spcPts val="1300"/>
                  </a:spcBef>
                  <a:defRPr sz="32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23" name="Monday"/>
              <p:cNvSpPr txBox="1"/>
              <p:nvPr/>
            </p:nvSpPr>
            <p:spPr>
              <a:xfrm>
                <a:off x="0" y="112447"/>
                <a:ext cx="3150000" cy="123366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65100" tIns="165100" rIns="165100" bIns="165100" numCol="1" anchor="ctr">
                <a:spAutoFit/>
              </a:bodyPr>
              <a:lstStyle>
                <a:lvl1pPr algn="ctr" defTabSz="2889250">
                  <a:lnSpc>
                    <a:spcPct val="90000"/>
                  </a:lnSpc>
                  <a:spcBef>
                    <a:spcPts val="2700"/>
                  </a:spcBef>
                  <a:defRPr sz="6500">
                    <a:solidFill>
                      <a:srgbClr val="FFFFFF"/>
                    </a:solidFill>
                  </a:defRPr>
                </a:lvl1pPr>
              </a:lstStyle>
              <a:p>
                <a:r>
                  <a:rPr lang="en-GB" dirty="0"/>
                  <a:t>Monday</a:t>
                </a:r>
                <a:endParaRPr dirty="0"/>
              </a:p>
            </p:txBody>
          </p:sp>
        </p:grpSp>
        <p:grpSp>
          <p:nvGrpSpPr>
            <p:cNvPr id="227" name="Group"/>
            <p:cNvGrpSpPr/>
            <p:nvPr/>
          </p:nvGrpSpPr>
          <p:grpSpPr>
            <a:xfrm>
              <a:off x="941693" y="3062980"/>
              <a:ext cx="3246833" cy="1458565"/>
              <a:chOff x="-93307" y="-1"/>
              <a:chExt cx="3246831" cy="1458564"/>
            </a:xfrm>
          </p:grpSpPr>
          <p:sp>
            <p:nvSpPr>
              <p:cNvPr id="225" name="Rectangle"/>
              <p:cNvSpPr/>
              <p:nvPr/>
            </p:nvSpPr>
            <p:spPr>
              <a:xfrm>
                <a:off x="-1" y="-1"/>
                <a:ext cx="3060002" cy="1458564"/>
              </a:xfrm>
              <a:prstGeom prst="rect">
                <a:avLst/>
              </a:prstGeom>
              <a:solidFill>
                <a:schemeClr val="accent1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2889250">
                  <a:lnSpc>
                    <a:spcPct val="90000"/>
                  </a:lnSpc>
                  <a:spcBef>
                    <a:spcPts val="1300"/>
                  </a:spcBef>
                  <a:defRPr sz="32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26" name="Tuesday"/>
              <p:cNvSpPr txBox="1"/>
              <p:nvPr/>
            </p:nvSpPr>
            <p:spPr>
              <a:xfrm>
                <a:off x="-93307" y="147071"/>
                <a:ext cx="3246831" cy="116442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65100" tIns="165100" rIns="165100" bIns="165100" numCol="1" anchor="ctr">
                <a:spAutoFit/>
              </a:bodyPr>
              <a:lstStyle>
                <a:lvl1pPr algn="ctr" defTabSz="2889250">
                  <a:lnSpc>
                    <a:spcPct val="90000"/>
                  </a:lnSpc>
                  <a:spcBef>
                    <a:spcPts val="2700"/>
                  </a:spcBef>
                  <a:defRPr sz="6500">
                    <a:solidFill>
                      <a:srgbClr val="FFFFFF"/>
                    </a:solidFill>
                  </a:defRPr>
                </a:lvl1pPr>
              </a:lstStyle>
              <a:p>
                <a:r>
                  <a:rPr lang="en-GB" sz="6000" dirty="0"/>
                  <a:t>Thursday</a:t>
                </a:r>
                <a:endParaRPr sz="6000" dirty="0"/>
              </a:p>
            </p:txBody>
          </p:sp>
        </p:grp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4438AA3A-F034-413B-9AD1-2744892406CE}"/>
              </a:ext>
            </a:extLst>
          </p:cNvPr>
          <p:cNvSpPr/>
          <p:nvPr/>
        </p:nvSpPr>
        <p:spPr>
          <a:xfrm>
            <a:off x="103553" y="4046513"/>
            <a:ext cx="257524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FFFF"/>
                </a:solidFill>
              </a:rPr>
              <a:t>Please make sure PE kit (not mufti!) comes into school on a Monday and goes home for washing over the weekend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1F497D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hèm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hèm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4393</TotalTime>
  <Words>525</Words>
  <Application>Microsoft Office PowerPoint</Application>
  <PresentationFormat>On-screen Show (4:3)</PresentationFormat>
  <Paragraphs>123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arial, sans-serif</vt:lpstr>
      <vt:lpstr>Calibri</vt:lpstr>
      <vt:lpstr>Thème Office</vt:lpstr>
      <vt:lpstr>Welcome to Year 6</vt:lpstr>
      <vt:lpstr>Year 6 Staff</vt:lpstr>
      <vt:lpstr>PowerPoint Presentation</vt:lpstr>
      <vt:lpstr>PowerPoint Presentation</vt:lpstr>
      <vt:lpstr>Secondary School 11+ and School Selection</vt:lpstr>
      <vt:lpstr>Year 6</vt:lpstr>
      <vt:lpstr>Packed lunches</vt:lpstr>
      <vt:lpstr>PowerPoint Presentation</vt:lpstr>
      <vt:lpstr>PowerPoint Presentation</vt:lpstr>
      <vt:lpstr>Topics</vt:lpstr>
      <vt:lpstr>Trips and Experiences</vt:lpstr>
      <vt:lpstr>Walking home alone</vt:lpstr>
      <vt:lpstr>PowerPoint Presentation</vt:lpstr>
      <vt:lpstr>PowerPoint Presentation</vt:lpstr>
      <vt:lpstr>SATs</vt:lpstr>
      <vt:lpstr>Booster Classes</vt:lpstr>
      <vt:lpstr>Changes to contact details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Year 6</dc:title>
  <dc:creator>Natalie Allan</dc:creator>
  <cp:lastModifiedBy>Julia Burrell</cp:lastModifiedBy>
  <cp:revision>33</cp:revision>
  <cp:lastPrinted>2023-09-11T07:03:02Z</cp:lastPrinted>
  <dcterms:modified xsi:type="dcterms:W3CDTF">2023-09-11T13:33:04Z</dcterms:modified>
</cp:coreProperties>
</file>