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311" r:id="rId4"/>
    <p:sldId id="312" r:id="rId5"/>
    <p:sldId id="313" r:id="rId6"/>
    <p:sldId id="323" r:id="rId7"/>
    <p:sldId id="317" r:id="rId8"/>
    <p:sldId id="318" r:id="rId9"/>
    <p:sldId id="319" r:id="rId10"/>
    <p:sldId id="320" r:id="rId11"/>
    <p:sldId id="324" r:id="rId12"/>
    <p:sldId id="321" r:id="rId13"/>
    <p:sldId id="314" r:id="rId14"/>
    <p:sldId id="316" r:id="rId15"/>
    <p:sldId id="31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573" autoAdjust="0"/>
  </p:normalViewPr>
  <p:slideViewPr>
    <p:cSldViewPr snapToGrid="0">
      <p:cViewPr varScale="1">
        <p:scale>
          <a:sx n="78" d="100"/>
          <a:sy n="78" d="100"/>
        </p:scale>
        <p:origin x="16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20586-F952-4309-884C-DD8E8C6B0B1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18136-0C87-40FA-8FEF-A5BEFAFB7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72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18136-0C87-40FA-8FEF-A5BEFAFB78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50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18136-0C87-40FA-8FEF-A5BEFAFB788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117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prabhpreet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18136-0C87-40FA-8FEF-A5BEFAFB788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291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Paige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18136-0C87-40FA-8FEF-A5BEFAFB788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461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prabhpreet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18136-0C87-40FA-8FEF-A5BEFAFB788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81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LIsa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18136-0C87-40FA-8FEF-A5BEFAFB78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1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Paige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18136-0C87-40FA-8FEF-A5BEFAFB78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5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prabhpreet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18136-0C87-40FA-8FEF-A5BEFAFB78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653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18136-0C87-40FA-8FEF-A5BEFAFB78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47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Paige- can pay £30 at the beginning of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18136-0C87-40FA-8FEF-A5BEFAFB788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5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prabhpreet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18136-0C87-40FA-8FEF-A5BEFAFB78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53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Paige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18136-0C87-40FA-8FEF-A5BEFAFB78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325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Paige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18136-0C87-40FA-8FEF-A5BEFAFB788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6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E3CDAD5-4CC9-4221-8424-EFED58DE237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5E9A9C-F365-4E17-B1B6-BF66CCBEE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785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DAD5-4CC9-4221-8424-EFED58DE237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9A9C-F365-4E17-B1B6-BF66CCBEE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33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DAD5-4CC9-4221-8424-EFED58DE237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9A9C-F365-4E17-B1B6-BF66CCBEE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0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DAD5-4CC9-4221-8424-EFED58DE237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9A9C-F365-4E17-B1B6-BF66CCBEE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37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E3CDAD5-4CC9-4221-8424-EFED58DE237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A55E9A9C-F365-4E17-B1B6-BF66CCBEE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238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DAD5-4CC9-4221-8424-EFED58DE237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9A9C-F365-4E17-B1B6-BF66CCBEE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74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DAD5-4CC9-4221-8424-EFED58DE237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9A9C-F365-4E17-B1B6-BF66CCBEE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48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DAD5-4CC9-4221-8424-EFED58DE237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9A9C-F365-4E17-B1B6-BF66CCBEE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2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DAD5-4CC9-4221-8424-EFED58DE237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9A9C-F365-4E17-B1B6-BF66CCBEE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7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DAD5-4CC9-4221-8424-EFED58DE237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5E9A9C-F365-4E17-B1B6-BF66CCBEE23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011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3CDAD5-4CC9-4221-8424-EFED58DE237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5E9A9C-F365-4E17-B1B6-BF66CCBEE23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429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3CDAD5-4CC9-4221-8424-EFED58DE2371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5E9A9C-F365-4E17-B1B6-BF66CCBEE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19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B631C5-EF3C-40B9-A386-16BED00BD31E}"/>
              </a:ext>
            </a:extLst>
          </p:cNvPr>
          <p:cNvSpPr/>
          <p:nvPr/>
        </p:nvSpPr>
        <p:spPr>
          <a:xfrm>
            <a:off x="450574" y="450574"/>
            <a:ext cx="8242852" cy="601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C53E9-CF04-499D-AF01-DBD58B23BB1B}"/>
              </a:ext>
            </a:extLst>
          </p:cNvPr>
          <p:cNvSpPr/>
          <p:nvPr/>
        </p:nvSpPr>
        <p:spPr>
          <a:xfrm>
            <a:off x="854765" y="3995872"/>
            <a:ext cx="74344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400" dirty="0">
                <a:latin typeface="Comic Sans MS" panose="030F0702030302020204" pitchFamily="66" charset="0"/>
              </a:rPr>
              <a:t>Welcome to Year 1 </a:t>
            </a:r>
            <a:br>
              <a:rPr lang="en-GB" altLang="en-US" sz="5400" dirty="0">
                <a:latin typeface="Comic Sans MS" panose="030F0702030302020204" pitchFamily="66" charset="0"/>
              </a:rPr>
            </a:br>
            <a:r>
              <a:rPr lang="en-GB" altLang="en-US" sz="3200" dirty="0">
                <a:latin typeface="Comic Sans MS" panose="030F0702030302020204" pitchFamily="66" charset="0"/>
              </a:rPr>
              <a:t>at </a:t>
            </a:r>
            <a:r>
              <a:rPr lang="en-GB" altLang="en-US" sz="3200" dirty="0" err="1">
                <a:latin typeface="Comic Sans MS" panose="030F0702030302020204" pitchFamily="66" charset="0"/>
              </a:rPr>
              <a:t>Castlefield</a:t>
            </a:r>
            <a:r>
              <a:rPr lang="en-GB" altLang="en-US" sz="3200" dirty="0">
                <a:latin typeface="Comic Sans MS" panose="030F0702030302020204" pitchFamily="66" charset="0"/>
              </a:rPr>
              <a:t> School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DE8CD-F71D-476E-A102-F248BE22E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10" y="536152"/>
            <a:ext cx="3959360" cy="33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24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B631C5-EF3C-40B9-A386-16BED00BD31E}"/>
              </a:ext>
            </a:extLst>
          </p:cNvPr>
          <p:cNvSpPr/>
          <p:nvPr/>
        </p:nvSpPr>
        <p:spPr>
          <a:xfrm>
            <a:off x="450574" y="450574"/>
            <a:ext cx="8242852" cy="601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C53E9-CF04-499D-AF01-DBD58B23BB1B}"/>
              </a:ext>
            </a:extLst>
          </p:cNvPr>
          <p:cNvSpPr/>
          <p:nvPr/>
        </p:nvSpPr>
        <p:spPr>
          <a:xfrm>
            <a:off x="612119" y="643500"/>
            <a:ext cx="7434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Recovery Curriculum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829730-C64B-4BEB-9C99-43CC5C0D5DA6}"/>
              </a:ext>
            </a:extLst>
          </p:cNvPr>
          <p:cNvSpPr/>
          <p:nvPr/>
        </p:nvSpPr>
        <p:spPr>
          <a:xfrm>
            <a:off x="525974" y="1515852"/>
            <a:ext cx="78649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In Term 1 we are focusing on Reading, Writing and Maths, allowing children to form a foundation for future work in wider curriculum areas. </a:t>
            </a:r>
          </a:p>
          <a:p>
            <a:pPr algn="ctr"/>
            <a:endParaRPr lang="en-GB" altLang="en-US" sz="24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Children will take part in 2 PE lessons, Metacognition and Learning for Life lessons each week.</a:t>
            </a:r>
          </a:p>
        </p:txBody>
      </p:sp>
      <p:pic>
        <p:nvPicPr>
          <p:cNvPr id="21506" name="Picture 2" descr="Image result for senses">
            <a:extLst>
              <a:ext uri="{FF2B5EF4-FFF2-40B4-BE49-F238E27FC236}">
                <a16:creationId xmlns:a16="http://schemas.microsoft.com/office/drawing/2014/main" id="{A2D6C2C3-42DD-456E-A9A5-B2AE6D735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64" y="4781683"/>
            <a:ext cx="2217950" cy="129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Image result for clip art skeleton">
            <a:extLst>
              <a:ext uri="{FF2B5EF4-FFF2-40B4-BE49-F238E27FC236}">
                <a16:creationId xmlns:a16="http://schemas.microsoft.com/office/drawing/2014/main" id="{EE1A7DE2-AF72-480B-B798-D446B2D93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4" y="4445974"/>
            <a:ext cx="1463545" cy="196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mage result for castlefield school">
            <a:extLst>
              <a:ext uri="{FF2B5EF4-FFF2-40B4-BE49-F238E27FC236}">
                <a16:creationId xmlns:a16="http://schemas.microsoft.com/office/drawing/2014/main" id="{1AB61F4D-65D5-498D-9C7A-EF8B3622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18" y="4536112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Image result for year 1 self portraits">
            <a:extLst>
              <a:ext uri="{FF2B5EF4-FFF2-40B4-BE49-F238E27FC236}">
                <a16:creationId xmlns:a16="http://schemas.microsoft.com/office/drawing/2014/main" id="{48A7BB01-39C3-489B-B3CB-42FFCDF3C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2"/>
          <a:stretch/>
        </p:blipFill>
        <p:spPr bwMode="auto">
          <a:xfrm>
            <a:off x="1989519" y="4818776"/>
            <a:ext cx="1253365" cy="12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7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B631C5-EF3C-40B9-A386-16BED00BD31E}"/>
              </a:ext>
            </a:extLst>
          </p:cNvPr>
          <p:cNvSpPr/>
          <p:nvPr/>
        </p:nvSpPr>
        <p:spPr>
          <a:xfrm>
            <a:off x="450574" y="450574"/>
            <a:ext cx="8242852" cy="601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C53E9-CF04-499D-AF01-DBD58B23BB1B}"/>
              </a:ext>
            </a:extLst>
          </p:cNvPr>
          <p:cNvSpPr/>
          <p:nvPr/>
        </p:nvSpPr>
        <p:spPr>
          <a:xfrm>
            <a:off x="612119" y="346060"/>
            <a:ext cx="7434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Wider Curriculum</a:t>
            </a:r>
            <a:endParaRPr lang="en-GB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695DA-56ED-43E9-AF3D-6B2E2E575685}"/>
              </a:ext>
            </a:extLst>
          </p:cNvPr>
          <p:cNvSpPr/>
          <p:nvPr/>
        </p:nvSpPr>
        <p:spPr>
          <a:xfrm>
            <a:off x="612119" y="945580"/>
            <a:ext cx="786492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Topics and Themes for this year are: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Marvellous me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Magical Monsters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Superheroes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Who lives in this house?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Feet, Paws and Claws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Plant Power</a:t>
            </a:r>
          </a:p>
          <a:p>
            <a:pPr algn="ctr"/>
            <a:endParaRPr lang="en-GB" altLang="en-US" sz="24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Theme days and trips include: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Wendover Woods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Farm Visit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Superhero Day</a:t>
            </a:r>
          </a:p>
          <a:p>
            <a:pPr algn="ctr"/>
            <a:endParaRPr lang="en-GB" altLang="en-US" sz="24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Our trips and experiences will cost no more than £30 a year, this is less than £1 a week.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algn="ctr"/>
            <a:endParaRPr lang="en-GB" alt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2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B631C5-EF3C-40B9-A386-16BED00BD31E}"/>
              </a:ext>
            </a:extLst>
          </p:cNvPr>
          <p:cNvSpPr/>
          <p:nvPr/>
        </p:nvSpPr>
        <p:spPr>
          <a:xfrm>
            <a:off x="450574" y="450574"/>
            <a:ext cx="8242852" cy="601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C53E9-CF04-499D-AF01-DBD58B23BB1B}"/>
              </a:ext>
            </a:extLst>
          </p:cNvPr>
          <p:cNvSpPr/>
          <p:nvPr/>
        </p:nvSpPr>
        <p:spPr>
          <a:xfrm>
            <a:off x="612119" y="643500"/>
            <a:ext cx="7434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PE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829730-C64B-4BEB-9C99-43CC5C0D5DA6}"/>
              </a:ext>
            </a:extLst>
          </p:cNvPr>
          <p:cNvSpPr/>
          <p:nvPr/>
        </p:nvSpPr>
        <p:spPr>
          <a:xfrm>
            <a:off x="524811" y="1246283"/>
            <a:ext cx="78649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latin typeface="Comic Sans MS" panose="030F0702030302020204" pitchFamily="66" charset="0"/>
              </a:rPr>
              <a:t>Your child needs an appropriate PE kit in school every day. </a:t>
            </a:r>
          </a:p>
          <a:p>
            <a:pPr algn="ctr"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latin typeface="Comic Sans MS" panose="030F0702030302020204" pitchFamily="66" charset="0"/>
              </a:rPr>
              <a:t>For indoor, black shorts and a white t-shirt. </a:t>
            </a:r>
          </a:p>
          <a:p>
            <a:pPr algn="ctr">
              <a:defRPr/>
            </a:pPr>
            <a:r>
              <a:rPr lang="en-GB" sz="2400" dirty="0">
                <a:latin typeface="Comic Sans MS" panose="030F0702030302020204" pitchFamily="66" charset="0"/>
              </a:rPr>
              <a:t>For outdoor black tracksuit bottoms, a sweatshirt, socks and trainers. Seasonally appropriate please.</a:t>
            </a:r>
          </a:p>
          <a:p>
            <a:pPr algn="ctr"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latin typeface="Comic Sans MS" panose="030F0702030302020204" pitchFamily="66" charset="0"/>
              </a:rPr>
              <a:t>1A PE days are Tuesday and Wednesday</a:t>
            </a:r>
          </a:p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latin typeface="Comic Sans MS" panose="030F0702030302020204" pitchFamily="66" charset="0"/>
              </a:rPr>
              <a:t>1S PE days are Tuesday Wednesday and Thursday</a:t>
            </a:r>
          </a:p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latin typeface="Comic Sans MS" panose="030F0702030302020204" pitchFamily="66" charset="0"/>
              </a:rPr>
              <a:t>1V days are Wednesday and Thursday</a:t>
            </a:r>
          </a:p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n-GB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 descr="Image result for PE  clip art">
            <a:extLst>
              <a:ext uri="{FF2B5EF4-FFF2-40B4-BE49-F238E27FC236}">
                <a16:creationId xmlns:a16="http://schemas.microsoft.com/office/drawing/2014/main" id="{93A4A807-5DBE-4094-BBD5-E579A85079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29" y="5326798"/>
            <a:ext cx="2879888" cy="114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6777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B631C5-EF3C-40B9-A386-16BED00BD31E}"/>
              </a:ext>
            </a:extLst>
          </p:cNvPr>
          <p:cNvSpPr/>
          <p:nvPr/>
        </p:nvSpPr>
        <p:spPr>
          <a:xfrm>
            <a:off x="450574" y="450574"/>
            <a:ext cx="8242852" cy="601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C53E9-CF04-499D-AF01-DBD58B23BB1B}"/>
              </a:ext>
            </a:extLst>
          </p:cNvPr>
          <p:cNvSpPr/>
          <p:nvPr/>
        </p:nvSpPr>
        <p:spPr>
          <a:xfrm>
            <a:off x="612119" y="643500"/>
            <a:ext cx="7434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Homework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829730-C64B-4BEB-9C99-43CC5C0D5DA6}"/>
              </a:ext>
            </a:extLst>
          </p:cNvPr>
          <p:cNvSpPr/>
          <p:nvPr/>
        </p:nvSpPr>
        <p:spPr>
          <a:xfrm>
            <a:off x="337932" y="1253553"/>
            <a:ext cx="82428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en-GB" sz="2200" dirty="0">
                <a:latin typeface="Comic Sans MS" panose="030F0702030302020204" pitchFamily="66" charset="0"/>
              </a:rPr>
              <a:t>Children will start to get their homework for the week every Monday.</a:t>
            </a:r>
          </a:p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endParaRPr lang="en-GB" sz="22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en-GB" sz="2200" dirty="0">
                <a:latin typeface="Comic Sans MS" panose="030F0702030302020204" pitchFamily="66" charset="0"/>
              </a:rPr>
              <a:t>They need to complete the named day for Maths and bring it in to show their teacher the next day. </a:t>
            </a:r>
          </a:p>
          <a:p>
            <a:pPr algn="ctr">
              <a:defRPr/>
            </a:pPr>
            <a:endParaRPr lang="en-GB" sz="22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en-GB" sz="2200" dirty="0">
                <a:latin typeface="Comic Sans MS" panose="030F0702030302020204" pitchFamily="66" charset="0"/>
              </a:rPr>
              <a:t>READ everyday with your child,</a:t>
            </a:r>
          </a:p>
          <a:p>
            <a:pPr algn="ctr">
              <a:defRPr/>
            </a:pPr>
            <a:r>
              <a:rPr lang="en-GB" sz="2200" dirty="0">
                <a:latin typeface="Comic Sans MS" panose="030F0702030302020204" pitchFamily="66" charset="0"/>
              </a:rPr>
              <a:t>discuss the story and ask questions. (We change reading books on Mondays, Wednesdays and Fridays)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n-GB" altLang="en-US" sz="22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200" dirty="0">
                <a:latin typeface="Comic Sans MS" panose="030F0702030302020204" pitchFamily="66" charset="0"/>
              </a:rPr>
              <a:t>Sign the Maths and Reading sections of your child’s Reading Journal EVERY DAY.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n-GB" altLang="en-US" sz="22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200" dirty="0">
                <a:latin typeface="Comic Sans MS" panose="030F0702030302020204" pitchFamily="66" charset="0"/>
              </a:rPr>
              <a:t>Soon, some homework will be going online and you will need to support your child with this.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08BD84-6CBA-471E-96C7-D64A338C3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31" y="4353973"/>
            <a:ext cx="1068387" cy="117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64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B631C5-EF3C-40B9-A386-16BED00BD31E}"/>
              </a:ext>
            </a:extLst>
          </p:cNvPr>
          <p:cNvSpPr/>
          <p:nvPr/>
        </p:nvSpPr>
        <p:spPr>
          <a:xfrm>
            <a:off x="450574" y="450574"/>
            <a:ext cx="8242852" cy="601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C53E9-CF04-499D-AF01-DBD58B23BB1B}"/>
              </a:ext>
            </a:extLst>
          </p:cNvPr>
          <p:cNvSpPr/>
          <p:nvPr/>
        </p:nvSpPr>
        <p:spPr>
          <a:xfrm>
            <a:off x="612119" y="643500"/>
            <a:ext cx="7434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Things to do at home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829730-C64B-4BEB-9C99-43CC5C0D5DA6}"/>
              </a:ext>
            </a:extLst>
          </p:cNvPr>
          <p:cNvSpPr/>
          <p:nvPr/>
        </p:nvSpPr>
        <p:spPr>
          <a:xfrm>
            <a:off x="450574" y="2257549"/>
            <a:ext cx="824285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Support your child with their daily reading, spelling and maths homework.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Sign their record and send it into school </a:t>
            </a:r>
            <a:r>
              <a:rPr lang="en-GB" altLang="en-US" sz="2400" b="1" dirty="0">
                <a:latin typeface="Comic Sans MS" panose="030F0702030302020204" pitchFamily="66" charset="0"/>
              </a:rPr>
              <a:t>everyday</a:t>
            </a:r>
            <a:r>
              <a:rPr lang="en-GB" altLang="en-US" sz="2400" dirty="0">
                <a:latin typeface="Comic Sans MS" panose="030F0702030302020204" pitchFamily="66" charset="0"/>
              </a:rPr>
              <a:t>.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Talk to your child about their school day. </a:t>
            </a:r>
          </a:p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endParaRPr lang="en-GB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8431A0C-7D6B-403F-B585-F6D85E347AB3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1984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342900" indent="-342900" algn="l">
              <a:spcBef>
                <a:spcPct val="50000"/>
              </a:spcBef>
            </a:pPr>
            <a:endParaRPr lang="en-GB" altLang="en-US" dirty="0">
              <a:latin typeface="Comic Sans MS" panose="030F0702030302020204" pitchFamily="66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81FCDEE8-379E-4770-B02C-5E0DE4923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20" y="5113853"/>
            <a:ext cx="18716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58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B631C5-EF3C-40B9-A386-16BED00BD31E}"/>
              </a:ext>
            </a:extLst>
          </p:cNvPr>
          <p:cNvSpPr/>
          <p:nvPr/>
        </p:nvSpPr>
        <p:spPr>
          <a:xfrm>
            <a:off x="450574" y="450574"/>
            <a:ext cx="8242852" cy="601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GB" altLang="en-US" sz="2400" b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C53E9-CF04-499D-AF01-DBD58B23BB1B}"/>
              </a:ext>
            </a:extLst>
          </p:cNvPr>
          <p:cNvSpPr/>
          <p:nvPr/>
        </p:nvSpPr>
        <p:spPr>
          <a:xfrm>
            <a:off x="612119" y="643500"/>
            <a:ext cx="7434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Finally…</a:t>
            </a:r>
            <a:endParaRPr lang="en-GB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558849-871E-4463-848D-4BAB7BAF9C99}"/>
              </a:ext>
            </a:extLst>
          </p:cNvPr>
          <p:cNvSpPr/>
          <p:nvPr/>
        </p:nvSpPr>
        <p:spPr>
          <a:xfrm>
            <a:off x="612119" y="1928985"/>
            <a:ext cx="7968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sz="2400" dirty="0">
                <a:latin typeface="Comic Sans MS" panose="030F0702030302020204" pitchFamily="66" charset="0"/>
              </a:rPr>
              <a:t>Any changes to phone numbers and addresses need to be given to the office.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sz="2400" dirty="0">
                <a:latin typeface="Comic Sans MS" panose="030F0702030302020204" pitchFamily="66" charset="0"/>
              </a:rPr>
              <a:t>If there are any problems during the year please contact the office to speak to a classroom teacher.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Thank you for coming.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FA6988A-AB7B-4D57-9965-BE6F7D79A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70" y="4595029"/>
            <a:ext cx="3791259" cy="188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26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B631C5-EF3C-40B9-A386-16BED00BD31E}"/>
              </a:ext>
            </a:extLst>
          </p:cNvPr>
          <p:cNvSpPr/>
          <p:nvPr/>
        </p:nvSpPr>
        <p:spPr>
          <a:xfrm>
            <a:off x="450574" y="450574"/>
            <a:ext cx="8242852" cy="601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C53E9-CF04-499D-AF01-DBD58B23BB1B}"/>
              </a:ext>
            </a:extLst>
          </p:cNvPr>
          <p:cNvSpPr/>
          <p:nvPr/>
        </p:nvSpPr>
        <p:spPr>
          <a:xfrm>
            <a:off x="612119" y="643500"/>
            <a:ext cx="7434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400" dirty="0">
                <a:latin typeface="Comic Sans MS" panose="030F0702030302020204" pitchFamily="66" charset="0"/>
              </a:rPr>
              <a:t>Teaching Staff</a:t>
            </a:r>
            <a:endParaRPr lang="en-GB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3F7543-1C46-49FB-ADAD-D4A63B7F94B1}"/>
              </a:ext>
            </a:extLst>
          </p:cNvPr>
          <p:cNvSpPr/>
          <p:nvPr/>
        </p:nvSpPr>
        <p:spPr>
          <a:xfrm>
            <a:off x="1415845" y="2359032"/>
            <a:ext cx="60965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800" dirty="0">
                <a:latin typeface="Comic Sans MS" panose="030F0702030302020204" pitchFamily="66" charset="0"/>
              </a:rPr>
              <a:t>Year Leader- Miss Sutcliffe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Miss Avery- 1A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Miss Stevens- 1S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Mrs Vincent – 1V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12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B631C5-EF3C-40B9-A386-16BED00BD31E}"/>
              </a:ext>
            </a:extLst>
          </p:cNvPr>
          <p:cNvSpPr/>
          <p:nvPr/>
        </p:nvSpPr>
        <p:spPr>
          <a:xfrm>
            <a:off x="450574" y="450574"/>
            <a:ext cx="8242852" cy="601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C53E9-CF04-499D-AF01-DBD58B23BB1B}"/>
              </a:ext>
            </a:extLst>
          </p:cNvPr>
          <p:cNvSpPr/>
          <p:nvPr/>
        </p:nvSpPr>
        <p:spPr>
          <a:xfrm>
            <a:off x="612119" y="643500"/>
            <a:ext cx="7434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400" dirty="0">
                <a:latin typeface="Comic Sans MS" panose="030F0702030302020204" pitchFamily="66" charset="0"/>
              </a:rPr>
              <a:t>General reminders</a:t>
            </a:r>
            <a:endParaRPr lang="en-GB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3F7543-1C46-49FB-ADAD-D4A63B7F94B1}"/>
              </a:ext>
            </a:extLst>
          </p:cNvPr>
          <p:cNvSpPr/>
          <p:nvPr/>
        </p:nvSpPr>
        <p:spPr>
          <a:xfrm>
            <a:off x="612119" y="2054232"/>
            <a:ext cx="7968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Children need to come to school in their school uniform with </a:t>
            </a:r>
            <a:r>
              <a:rPr lang="en-GB" altLang="en-US" sz="2400" b="1" u="sng" dirty="0">
                <a:latin typeface="Comic Sans MS" panose="030F0702030302020204" pitchFamily="66" charset="0"/>
              </a:rPr>
              <a:t>black</a:t>
            </a:r>
            <a:r>
              <a:rPr lang="en-GB" altLang="en-US" sz="2400" dirty="0">
                <a:latin typeface="Comic Sans MS" panose="030F0702030302020204" pitchFamily="66" charset="0"/>
              </a:rPr>
              <a:t> shoes. </a:t>
            </a:r>
          </a:p>
          <a:p>
            <a:pPr marL="342900" indent="-342900" algn="ctr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342900" indent="-342900" algn="ctr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Arriving promptly at 8.50am ready for handwriting.</a:t>
            </a:r>
          </a:p>
          <a:p>
            <a:pPr marL="342900" indent="-342900" algn="ctr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342900" indent="-342900" algn="ctr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Being even 5 minutes late really adds up and children miss out on valuable learning time.</a:t>
            </a:r>
          </a:p>
          <a:p>
            <a:pPr algn="ctr">
              <a:lnSpc>
                <a:spcPct val="90000"/>
              </a:lnSpc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342900" indent="-342900" algn="ctr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sz="2400" dirty="0">
                <a:latin typeface="Comic Sans MS" panose="030F0702030302020204" pitchFamily="66" charset="0"/>
              </a:rPr>
              <a:t>Year 1 pick up time is at 3:00pm and the gate close promptly at 3:10pm</a:t>
            </a:r>
            <a:endParaRPr lang="en-GB" sz="2400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3656E247-A4A5-4B1D-A8A4-8EF857238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5151438"/>
            <a:ext cx="2808287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60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B631C5-EF3C-40B9-A386-16BED00BD31E}"/>
              </a:ext>
            </a:extLst>
          </p:cNvPr>
          <p:cNvSpPr/>
          <p:nvPr/>
        </p:nvSpPr>
        <p:spPr>
          <a:xfrm>
            <a:off x="450574" y="450574"/>
            <a:ext cx="8242852" cy="601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C53E9-CF04-499D-AF01-DBD58B23BB1B}"/>
              </a:ext>
            </a:extLst>
          </p:cNvPr>
          <p:cNvSpPr/>
          <p:nvPr/>
        </p:nvSpPr>
        <p:spPr>
          <a:xfrm>
            <a:off x="612119" y="643500"/>
            <a:ext cx="7434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Attendance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829730-C64B-4BEB-9C99-43CC5C0D5DA6}"/>
              </a:ext>
            </a:extLst>
          </p:cNvPr>
          <p:cNvSpPr/>
          <p:nvPr/>
        </p:nvSpPr>
        <p:spPr>
          <a:xfrm>
            <a:off x="612119" y="1985577"/>
            <a:ext cx="7968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Children must attend school every day, even if they feel a little unwell – we will send home if too ill.</a:t>
            </a:r>
          </a:p>
          <a:p>
            <a:pPr algn="ctr"/>
            <a:r>
              <a:rPr lang="en-GB" altLang="en-US" sz="2400" dirty="0">
                <a:latin typeface="Comic Sans MS" panose="030F0702030302020204" pitchFamily="66" charset="0"/>
              </a:rPr>
              <a:t>- UNLESS COVID19 symptoms are present.</a:t>
            </a:r>
          </a:p>
          <a:p>
            <a:pPr marL="342900" indent="-342900" algn="ctr">
              <a:buFontTx/>
              <a:buChar char="-"/>
            </a:pPr>
            <a:r>
              <a:rPr lang="en-GB" altLang="en-US" sz="2400" dirty="0">
                <a:latin typeface="Comic Sans MS" panose="030F0702030302020204" pitchFamily="66" charset="0"/>
              </a:rPr>
              <a:t>You must isolate and get tested!</a:t>
            </a:r>
          </a:p>
          <a:p>
            <a:pPr marL="342900" indent="-342900" algn="ctr">
              <a:buFontTx/>
              <a:buChar char="-"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Absences mean children miss out on important learning and quickly fall behind.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No holidays in term time! </a:t>
            </a:r>
          </a:p>
          <a:p>
            <a:pPr algn="ctr"/>
            <a:r>
              <a:rPr lang="en-GB" altLang="en-US" sz="2400" dirty="0"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9B7AE65-85F4-4E91-8CAA-EC1F87F5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93" y="5235869"/>
            <a:ext cx="2315866" cy="113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81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B631C5-EF3C-40B9-A386-16BED00BD31E}"/>
              </a:ext>
            </a:extLst>
          </p:cNvPr>
          <p:cNvSpPr/>
          <p:nvPr/>
        </p:nvSpPr>
        <p:spPr>
          <a:xfrm>
            <a:off x="450574" y="450574"/>
            <a:ext cx="8242852" cy="601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C53E9-CF04-499D-AF01-DBD58B23BB1B}"/>
              </a:ext>
            </a:extLst>
          </p:cNvPr>
          <p:cNvSpPr/>
          <p:nvPr/>
        </p:nvSpPr>
        <p:spPr>
          <a:xfrm>
            <a:off x="612119" y="643500"/>
            <a:ext cx="7434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Lunches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829730-C64B-4BEB-9C99-43CC5C0D5DA6}"/>
              </a:ext>
            </a:extLst>
          </p:cNvPr>
          <p:cNvSpPr/>
          <p:nvPr/>
        </p:nvSpPr>
        <p:spPr>
          <a:xfrm>
            <a:off x="450573" y="1743431"/>
            <a:ext cx="82428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200" dirty="0">
                <a:latin typeface="Comic Sans MS" panose="030F0702030302020204" pitchFamily="66" charset="0"/>
              </a:rPr>
              <a:t>A reminder that Universal Free school meals are free for children in Key Stage 1.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n-GB" altLang="en-US" sz="22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200" dirty="0">
                <a:latin typeface="Comic Sans MS" panose="030F0702030302020204" pitchFamily="66" charset="0"/>
              </a:rPr>
              <a:t>Remember to send your child’s lunch order form by Wednesday for the following week. </a:t>
            </a:r>
            <a:r>
              <a:rPr lang="en-GB" altLang="en-US" sz="2200" b="1" dirty="0">
                <a:latin typeface="Comic Sans MS" panose="030F0702030302020204" pitchFamily="66" charset="0"/>
              </a:rPr>
              <a:t>If it is not back you child will not get a free school meal!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n-GB" altLang="en-US" sz="22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200" dirty="0">
                <a:latin typeface="Comic Sans MS" panose="030F0702030302020204" pitchFamily="66" charset="0"/>
              </a:rPr>
              <a:t>Please ensure your child has a healthy</a:t>
            </a:r>
          </a:p>
          <a:p>
            <a:pPr algn="ctr"/>
            <a:r>
              <a:rPr lang="en-GB" altLang="en-US" sz="2200" dirty="0">
                <a:latin typeface="Comic Sans MS" panose="030F0702030302020204" pitchFamily="66" charset="0"/>
              </a:rPr>
              <a:t>and balanced lunch.</a:t>
            </a:r>
          </a:p>
          <a:p>
            <a:pPr algn="ctr"/>
            <a:endParaRPr lang="en-GB" altLang="en-US" sz="22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altLang="en-US" sz="2200" dirty="0">
                <a:latin typeface="Comic Sans MS" panose="030F0702030302020204" pitchFamily="66" charset="0"/>
              </a:rPr>
              <a:t>Children can bring in a water bottle with sports lid. </a:t>
            </a:r>
          </a:p>
          <a:p>
            <a:pPr algn="ctr"/>
            <a:r>
              <a:rPr lang="en-GB" altLang="en-US" sz="2200" dirty="0">
                <a:latin typeface="Comic Sans MS" panose="030F0702030302020204" pitchFamily="66" charset="0"/>
              </a:rPr>
              <a:t>(not juice, not frozen)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D8C5D25-F5CC-4A8C-806F-520470194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67" y="4339327"/>
            <a:ext cx="1050463" cy="206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14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B631C5-EF3C-40B9-A386-16BED00BD31E}"/>
              </a:ext>
            </a:extLst>
          </p:cNvPr>
          <p:cNvSpPr/>
          <p:nvPr/>
        </p:nvSpPr>
        <p:spPr>
          <a:xfrm>
            <a:off x="450574" y="450574"/>
            <a:ext cx="8242852" cy="601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C53E9-CF04-499D-AF01-DBD58B23BB1B}"/>
              </a:ext>
            </a:extLst>
          </p:cNvPr>
          <p:cNvSpPr/>
          <p:nvPr/>
        </p:nvSpPr>
        <p:spPr>
          <a:xfrm>
            <a:off x="612119" y="643500"/>
            <a:ext cx="7434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Transition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829730-C64B-4BEB-9C99-43CC5C0D5DA6}"/>
              </a:ext>
            </a:extLst>
          </p:cNvPr>
          <p:cNvSpPr/>
          <p:nvPr/>
        </p:nvSpPr>
        <p:spPr>
          <a:xfrm>
            <a:off x="450573" y="1743431"/>
            <a:ext cx="824285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en-US" sz="2400" dirty="0">
              <a:latin typeface="Comic Sans MS" panose="030F0702030302020204" pitchFamily="66" charset="0"/>
            </a:endParaRPr>
          </a:p>
          <a:p>
            <a:pPr algn="ctr"/>
            <a:endParaRPr lang="en-GB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CFB049-2F22-47E7-AB14-74638C54D8AD}"/>
              </a:ext>
            </a:extLst>
          </p:cNvPr>
          <p:cNvSpPr/>
          <p:nvPr/>
        </p:nvSpPr>
        <p:spPr>
          <a:xfrm>
            <a:off x="450573" y="1743431"/>
            <a:ext cx="824285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>
                <a:latin typeface="Comic Sans MS" panose="030F0702030302020204" pitchFamily="66" charset="0"/>
              </a:rPr>
              <a:t>The Autumn term is a transition period in Year 1</a:t>
            </a:r>
          </a:p>
          <a:p>
            <a:pPr algn="ctr"/>
            <a:endParaRPr lang="en-GB" altLang="en-US" sz="24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Semi- structured mornings with a Reading, Writing and Maths lesson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Daily phonics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Comic Sans MS" panose="030F0702030302020204" pitchFamily="66" charset="0"/>
              </a:rPr>
              <a:t>Use of the outdoor area</a:t>
            </a:r>
          </a:p>
          <a:p>
            <a:pPr algn="ctr"/>
            <a:endParaRPr lang="en-GB" altLang="en-US" sz="2400" dirty="0">
              <a:latin typeface="Comic Sans MS" panose="030F0702030302020204" pitchFamily="66" charset="0"/>
            </a:endParaRPr>
          </a:p>
          <a:p>
            <a:pPr algn="ctr"/>
            <a:endParaRPr lang="en-GB" altLang="en-US" sz="2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662D1-FF3A-49BD-AD41-3A1E922B4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57" y="4587869"/>
            <a:ext cx="2222053" cy="1666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DA583D-72AE-49E5-A846-44666FD19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65" y="4549008"/>
            <a:ext cx="2222053" cy="16665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252801-E8CD-4DC1-8B76-FA0A83A78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0097" y="4797446"/>
            <a:ext cx="1676612" cy="12574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EF14D7-E7F1-44EA-A771-DC883DED7E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7873" y="4766309"/>
            <a:ext cx="1676613" cy="12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0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B631C5-EF3C-40B9-A386-16BED00BD31E}"/>
              </a:ext>
            </a:extLst>
          </p:cNvPr>
          <p:cNvSpPr/>
          <p:nvPr/>
        </p:nvSpPr>
        <p:spPr>
          <a:xfrm>
            <a:off x="450574" y="450574"/>
            <a:ext cx="8242852" cy="601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C53E9-CF04-499D-AF01-DBD58B23BB1B}"/>
              </a:ext>
            </a:extLst>
          </p:cNvPr>
          <p:cNvSpPr/>
          <p:nvPr/>
        </p:nvSpPr>
        <p:spPr>
          <a:xfrm>
            <a:off x="612119" y="643500"/>
            <a:ext cx="7434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Reading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829730-C64B-4BEB-9C99-43CC5C0D5DA6}"/>
              </a:ext>
            </a:extLst>
          </p:cNvPr>
          <p:cNvSpPr/>
          <p:nvPr/>
        </p:nvSpPr>
        <p:spPr>
          <a:xfrm>
            <a:off x="450573" y="1743431"/>
            <a:ext cx="82428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200" dirty="0">
                <a:latin typeface="Comic Sans MS" panose="030F0702030302020204" pitchFamily="66" charset="0"/>
              </a:rPr>
              <a:t>40 min Phonics lesson everyday </a:t>
            </a:r>
          </a:p>
          <a:p>
            <a:pPr algn="ctr"/>
            <a:r>
              <a:rPr lang="en-GB" altLang="en-US" sz="2200" dirty="0">
                <a:latin typeface="Comic Sans MS" panose="030F0702030302020204" pitchFamily="66" charset="0"/>
              </a:rPr>
              <a:t>Children learn new sounds, read, spell and write everyday. </a:t>
            </a:r>
          </a:p>
          <a:p>
            <a:pPr algn="ctr"/>
            <a:endParaRPr lang="en-GB" altLang="en-US" sz="22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200" dirty="0">
                <a:latin typeface="Comic Sans MS" panose="030F0702030302020204" pitchFamily="66" charset="0"/>
              </a:rPr>
              <a:t>All Year 1 pupils will do the Statutory Phonics Screening check in the Summer term. This is made up of real words and nonsense words that the children have to read. </a:t>
            </a:r>
          </a:p>
          <a:p>
            <a:pPr algn="ctr"/>
            <a:endParaRPr lang="en-GB" altLang="en-US" sz="22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n-GB" altLang="en-US" sz="22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altLang="en-US" sz="2200" dirty="0">
                <a:latin typeface="Comic Sans MS" panose="030F0702030302020204" pitchFamily="66" charset="0"/>
              </a:rPr>
              <a:t>Children will bring home red and green words from their phonics lessons.</a:t>
            </a:r>
          </a:p>
        </p:txBody>
      </p:sp>
      <p:pic>
        <p:nvPicPr>
          <p:cNvPr id="1026" name="Picture 2" descr="Image result for read write inc">
            <a:extLst>
              <a:ext uri="{FF2B5EF4-FFF2-40B4-BE49-F238E27FC236}">
                <a16:creationId xmlns:a16="http://schemas.microsoft.com/office/drawing/2014/main" id="{514FD5DE-6EE6-4D8A-8F0B-DD1A44BB2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23" y="5677916"/>
            <a:ext cx="3312160" cy="69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5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B631C5-EF3C-40B9-A386-16BED00BD31E}"/>
              </a:ext>
            </a:extLst>
          </p:cNvPr>
          <p:cNvSpPr/>
          <p:nvPr/>
        </p:nvSpPr>
        <p:spPr>
          <a:xfrm>
            <a:off x="450574" y="450574"/>
            <a:ext cx="8242852" cy="601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C53E9-CF04-499D-AF01-DBD58B23BB1B}"/>
              </a:ext>
            </a:extLst>
          </p:cNvPr>
          <p:cNvSpPr/>
          <p:nvPr/>
        </p:nvSpPr>
        <p:spPr>
          <a:xfrm>
            <a:off x="612119" y="643500"/>
            <a:ext cx="7434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Writing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829730-C64B-4BEB-9C99-43CC5C0D5DA6}"/>
              </a:ext>
            </a:extLst>
          </p:cNvPr>
          <p:cNvSpPr/>
          <p:nvPr/>
        </p:nvSpPr>
        <p:spPr>
          <a:xfrm>
            <a:off x="450573" y="1743431"/>
            <a:ext cx="824285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>
                <a:latin typeface="Comic Sans MS" panose="030F0702030302020204" pitchFamily="66" charset="0"/>
              </a:rPr>
              <a:t>This term our theme is Marvellous Me and we are reading Silly Billy, The Gingerbread Man and Dandelion to name a few.</a:t>
            </a:r>
          </a:p>
          <a:p>
            <a:pPr algn="ctr"/>
            <a:endParaRPr lang="en-GB" alt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GB" altLang="en-US" sz="2400" dirty="0">
                <a:latin typeface="Comic Sans MS" panose="030F0702030302020204" pitchFamily="66" charset="0"/>
              </a:rPr>
              <a:t>We will be having a Senses Day on Wednesday 14</a:t>
            </a:r>
            <a:r>
              <a:rPr lang="en-GB" altLang="en-US" sz="2400" baseline="30000" dirty="0">
                <a:latin typeface="Comic Sans MS" panose="030F0702030302020204" pitchFamily="66" charset="0"/>
              </a:rPr>
              <a:t>th</a:t>
            </a:r>
            <a:r>
              <a:rPr lang="en-GB" altLang="en-US" sz="2400" dirty="0">
                <a:latin typeface="Comic Sans MS" panose="030F0702030302020204" pitchFamily="66" charset="0"/>
              </a:rPr>
              <a:t> October.</a:t>
            </a:r>
          </a:p>
          <a:p>
            <a:pPr algn="ctr"/>
            <a:endParaRPr lang="en-GB" altLang="en-US" sz="2400" dirty="0">
              <a:latin typeface="Comic Sans MS" panose="030F0702030302020204" pitchFamily="66" charset="0"/>
            </a:endParaRPr>
          </a:p>
          <a:p>
            <a:pPr algn="ctr"/>
            <a:endParaRPr lang="en-GB" altLang="en-US" sz="2400" dirty="0">
              <a:latin typeface="Comic Sans MS" panose="030F0702030302020204" pitchFamily="66" charset="0"/>
            </a:endParaRPr>
          </a:p>
          <a:p>
            <a:pPr algn="ctr"/>
            <a:endParaRPr lang="en-GB" altLang="en-US" sz="2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the gingerbread man">
            <a:extLst>
              <a:ext uri="{FF2B5EF4-FFF2-40B4-BE49-F238E27FC236}">
                <a16:creationId xmlns:a16="http://schemas.microsoft.com/office/drawing/2014/main" id="{5A0358E7-8422-4A49-B28F-94045C3FD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9"/>
          <a:stretch/>
        </p:blipFill>
        <p:spPr bwMode="auto">
          <a:xfrm>
            <a:off x="7222790" y="4744278"/>
            <a:ext cx="1357993" cy="166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4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B631C5-EF3C-40B9-A386-16BED00BD31E}"/>
              </a:ext>
            </a:extLst>
          </p:cNvPr>
          <p:cNvSpPr/>
          <p:nvPr/>
        </p:nvSpPr>
        <p:spPr>
          <a:xfrm>
            <a:off x="450574" y="450574"/>
            <a:ext cx="8242852" cy="601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C53E9-CF04-499D-AF01-DBD58B23BB1B}"/>
              </a:ext>
            </a:extLst>
          </p:cNvPr>
          <p:cNvSpPr/>
          <p:nvPr/>
        </p:nvSpPr>
        <p:spPr>
          <a:xfrm>
            <a:off x="612119" y="643500"/>
            <a:ext cx="7434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Maths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829730-C64B-4BEB-9C99-43CC5C0D5DA6}"/>
              </a:ext>
            </a:extLst>
          </p:cNvPr>
          <p:cNvSpPr/>
          <p:nvPr/>
        </p:nvSpPr>
        <p:spPr>
          <a:xfrm>
            <a:off x="450573" y="1743431"/>
            <a:ext cx="824285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>
                <a:latin typeface="Comic Sans MS" panose="030F0702030302020204" pitchFamily="66" charset="0"/>
              </a:rPr>
              <a:t>We follow a Maths Mastery approach in Year 1.</a:t>
            </a:r>
          </a:p>
          <a:p>
            <a:pPr algn="ctr"/>
            <a:endParaRPr lang="en-GB" alt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GB" altLang="en-US" sz="2400" dirty="0">
                <a:latin typeface="Comic Sans MS" panose="030F0702030302020204" pitchFamily="66" charset="0"/>
              </a:rPr>
              <a:t>There is a greater emphasis in understanding and manipulating numbers rather than working with bigger numbers. Spend time in sitting with your child and listening to their explanations about their maths work. </a:t>
            </a:r>
          </a:p>
          <a:p>
            <a:pPr algn="ctr"/>
            <a:endParaRPr lang="en-GB" altLang="en-US" sz="2400" dirty="0">
              <a:latin typeface="Comic Sans MS" panose="030F0702030302020204" pitchFamily="66" charset="0"/>
            </a:endParaRPr>
          </a:p>
          <a:p>
            <a:pPr algn="ctr"/>
            <a:endParaRPr lang="en-GB" altLang="en-US" sz="2200" dirty="0">
              <a:latin typeface="Comic Sans MS" panose="030F0702030302020204" pitchFamily="66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9B8BC50-90DC-4ADD-85BD-A24B72B8B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73" y="4194622"/>
            <a:ext cx="3296653" cy="219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966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314</TotalTime>
  <Words>765</Words>
  <Application>Microsoft Office PowerPoint</Application>
  <PresentationFormat>On-screen Show (4:3)</PresentationFormat>
  <Paragraphs>133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Century Gothic</vt:lpstr>
      <vt:lpstr>Comic Sans MS</vt:lpstr>
      <vt:lpstr>Garamond</vt:lpstr>
      <vt:lpstr>Wingdings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Prabhpreet Sohal</dc:creator>
  <cp:lastModifiedBy>Kristin Sutcliffe</cp:lastModifiedBy>
  <cp:revision>29</cp:revision>
  <dcterms:created xsi:type="dcterms:W3CDTF">2019-09-16T13:03:16Z</dcterms:created>
  <dcterms:modified xsi:type="dcterms:W3CDTF">2020-09-15T13:10:08Z</dcterms:modified>
</cp:coreProperties>
</file>