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67" r:id="rId14"/>
    <p:sldId id="268" r:id="rId15"/>
    <p:sldId id="269" r:id="rId16"/>
    <p:sldId id="270" r:id="rId17"/>
    <p:sldId id="271" r:id="rId18"/>
    <p:sldId id="272" r:id="rId19"/>
    <p:sldId id="276" r:id="rId20"/>
    <p:sldId id="27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4" autoAdjust="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eb2e2c90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eb2e2c90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eb2e2c9021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eb2e2c9021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MARIA</a:t>
            </a:r>
            <a:endParaRPr dirty="0"/>
          </a:p>
          <a:p>
            <a:pPr marL="0" lvl="0" indent="0" algn="l" rtl="0">
              <a:spcBef>
                <a:spcPts val="0"/>
              </a:spcBef>
              <a:spcAft>
                <a:spcPts val="0"/>
              </a:spcAft>
              <a:buNone/>
            </a:pPr>
            <a:r>
              <a:rPr lang="en-GB" dirty="0"/>
              <a:t>Emphasis link with curriculum and learning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All experiences are carefully designed to meet some of the learning objectives of the curriculum as well as providing valuable memories for children to carry with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are fortunate to have a wealth of learning opportunities pretty close to HW</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35b257f1d209fb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35b257f1d209fb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rgbClr val="595959"/>
                </a:solidFill>
              </a:rPr>
              <a:t>POLLY</a:t>
            </a:r>
            <a:endParaRPr sz="12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GB" sz="1200">
                <a:solidFill>
                  <a:srgbClr val="595959"/>
                </a:solidFill>
              </a:rPr>
              <a:t>Delete the text from the slide and share challenge for you year group (copy and paste onto this slide)</a:t>
            </a:r>
            <a:endParaRPr sz="12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GB" sz="1200">
                <a:solidFill>
                  <a:srgbClr val="595959"/>
                </a:solidFill>
              </a:rPr>
              <a:t>Purpose: to broaden childrens’ experiences in, around and beyond their own address.</a:t>
            </a:r>
            <a:endParaRPr sz="12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GB" sz="1200">
                <a:solidFill>
                  <a:srgbClr val="595959"/>
                </a:solidFill>
              </a:rPr>
              <a:t>Display the list of suggested places to visit/ resources available</a:t>
            </a:r>
            <a:endParaRPr sz="12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GB" sz="1200">
                <a:solidFill>
                  <a:srgbClr val="595959"/>
                </a:solidFill>
              </a:rPr>
              <a:t>Explain we are not expecting families to spend a fortune on achieving these things… we encourage you to think about how you can incorporate these challenges within your family calendar</a:t>
            </a:r>
            <a:endParaRPr sz="12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GB" sz="1200">
                <a:solidFill>
                  <a:srgbClr val="595959"/>
                </a:solidFill>
              </a:rPr>
              <a:t>Invite parents to plan when and how they might complete aspects of the challenge</a:t>
            </a:r>
            <a:endParaRPr sz="1200">
              <a:solidFill>
                <a:srgbClr val="595959"/>
              </a:solidFill>
            </a:endParaRPr>
          </a:p>
          <a:p>
            <a:pPr marL="0" lvl="0" indent="0" algn="l" rtl="0">
              <a:spcBef>
                <a:spcPts val="1200"/>
              </a:spcBef>
              <a:spcAft>
                <a:spcPts val="0"/>
              </a:spcAft>
              <a:buNone/>
            </a:pPr>
            <a:endParaRPr sz="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35b257f1d209fb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35b257f1d209fb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rgbClr val="595959"/>
                </a:solidFill>
              </a:rPr>
              <a:t>POLLY</a:t>
            </a:r>
            <a:endParaRPr sz="12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GB" sz="1200">
                <a:solidFill>
                  <a:srgbClr val="595959"/>
                </a:solidFill>
              </a:rPr>
              <a:t>Delete the text from the slide and share challenge for you year group (copy and paste onto this slide)</a:t>
            </a:r>
            <a:endParaRPr sz="12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GB" sz="1200">
                <a:solidFill>
                  <a:srgbClr val="595959"/>
                </a:solidFill>
              </a:rPr>
              <a:t>Purpose: to broaden childrens’ experiences in, around and beyond their own address.</a:t>
            </a:r>
            <a:endParaRPr sz="12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GB" sz="1200">
                <a:solidFill>
                  <a:srgbClr val="595959"/>
                </a:solidFill>
              </a:rPr>
              <a:t>Display the list of suggested places to visit/ resources available</a:t>
            </a:r>
            <a:endParaRPr sz="12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GB" sz="1200">
                <a:solidFill>
                  <a:srgbClr val="595959"/>
                </a:solidFill>
              </a:rPr>
              <a:t>Explain we are not expecting families to spend a fortune on achieving these things… we encourage you to think about how you can incorporate these challenges within your family calendar</a:t>
            </a:r>
            <a:endParaRPr sz="12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GB" sz="1200">
                <a:solidFill>
                  <a:srgbClr val="595959"/>
                </a:solidFill>
              </a:rPr>
              <a:t>Invite parents to plan when and how they might complete aspects of the challenge</a:t>
            </a:r>
            <a:endParaRPr sz="1200">
              <a:solidFill>
                <a:srgbClr val="595959"/>
              </a:solidFill>
            </a:endParaRPr>
          </a:p>
          <a:p>
            <a:pPr marL="0" lvl="0" indent="0" algn="l" rtl="0">
              <a:spcBef>
                <a:spcPts val="1200"/>
              </a:spcBef>
              <a:spcAft>
                <a:spcPts val="0"/>
              </a:spcAft>
              <a:buNone/>
            </a:pPr>
            <a:endParaRPr sz="500"/>
          </a:p>
        </p:txBody>
      </p:sp>
    </p:spTree>
    <p:extLst>
      <p:ext uri="{BB962C8B-B14F-4D97-AF65-F5344CB8AC3E}">
        <p14:creationId xmlns:p14="http://schemas.microsoft.com/office/powerpoint/2010/main" val="266906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b2e2c902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eb2e2c902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LILLIAN</a:t>
            </a:r>
            <a:endParaRPr dirty="0"/>
          </a:p>
          <a:p>
            <a:pPr marL="0" lvl="0" indent="0" algn="l" rtl="0">
              <a:spcBef>
                <a:spcPts val="0"/>
              </a:spcBef>
              <a:spcAft>
                <a:spcPts val="0"/>
              </a:spcAft>
              <a:buNone/>
            </a:pPr>
            <a:r>
              <a:rPr lang="en-GB" dirty="0"/>
              <a:t>A calm start to the day is far better for a learning brain than frantic rushing to get to the gate.</a:t>
            </a:r>
            <a:endParaRPr dirty="0"/>
          </a:p>
          <a:p>
            <a:pPr marL="0" lvl="0" indent="0" algn="l" rtl="0">
              <a:spcBef>
                <a:spcPts val="0"/>
              </a:spcBef>
              <a:spcAft>
                <a:spcPts val="0"/>
              </a:spcAft>
              <a:buNone/>
            </a:pPr>
            <a:r>
              <a:rPr lang="en-GB" dirty="0"/>
              <a:t>Emails sent at </a:t>
            </a:r>
            <a:r>
              <a:rPr lang="en-GB" dirty="0" err="1"/>
              <a:t>eg</a:t>
            </a:r>
            <a:r>
              <a:rPr lang="en-GB" dirty="0"/>
              <a:t> 3:15pm may not be read in time to inform the class teacher, so child</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b2e2c9021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eb2e2c9021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KIRA</a:t>
            </a:r>
            <a:endParaRPr/>
          </a:p>
          <a:p>
            <a:pPr marL="0" lvl="0" indent="0" algn="l" rtl="0">
              <a:spcBef>
                <a:spcPts val="0"/>
              </a:spcBef>
              <a:spcAft>
                <a:spcPts val="0"/>
              </a:spcAft>
              <a:buNone/>
            </a:pPr>
            <a:r>
              <a:rPr lang="en-GB"/>
              <a:t>Please support your child logging on to Google Classroom</a:t>
            </a:r>
            <a:endParaRPr/>
          </a:p>
          <a:p>
            <a:pPr marL="0" lvl="0" indent="0" algn="l" rtl="0">
              <a:spcBef>
                <a:spcPts val="0"/>
              </a:spcBef>
              <a:spcAft>
                <a:spcPts val="0"/>
              </a:spcAft>
              <a:buNone/>
            </a:pPr>
            <a:r>
              <a:rPr lang="en-GB"/>
              <a:t>Where will login details be kept? In journal?</a:t>
            </a:r>
            <a:endParaRPr/>
          </a:p>
          <a:p>
            <a:pPr marL="0" lvl="0" indent="0" algn="l" rtl="0">
              <a:spcBef>
                <a:spcPts val="0"/>
              </a:spcBef>
              <a:spcAft>
                <a:spcPts val="0"/>
              </a:spcAft>
              <a:buNone/>
            </a:pPr>
            <a:endParaRPr/>
          </a:p>
          <a:p>
            <a:pPr marL="0" lvl="0" indent="0" algn="l" rtl="0">
              <a:spcBef>
                <a:spcPts val="0"/>
              </a:spcBef>
              <a:spcAft>
                <a:spcPts val="0"/>
              </a:spcAft>
              <a:buNone/>
            </a:pPr>
            <a:r>
              <a:rPr lang="en-GB"/>
              <a:t>Emphasise the point the children will have had opportunities to practice logging in during transition days and the first week of term, adults at home should be asking their children to show them how to access the homework. </a:t>
            </a:r>
            <a:endParaRPr/>
          </a:p>
          <a:p>
            <a:pPr marL="0" lvl="0" indent="0" algn="l" rtl="0">
              <a:spcBef>
                <a:spcPts val="0"/>
              </a:spcBef>
              <a:spcAft>
                <a:spcPts val="0"/>
              </a:spcAft>
              <a:buNone/>
            </a:pPr>
            <a:endParaRPr/>
          </a:p>
          <a:p>
            <a:pPr marL="0" lvl="0" indent="0" algn="l" rtl="0">
              <a:spcBef>
                <a:spcPts val="0"/>
              </a:spcBef>
              <a:spcAft>
                <a:spcPts val="0"/>
              </a:spcAft>
              <a:buNone/>
            </a:pPr>
            <a:r>
              <a:rPr lang="en-GB"/>
              <a:t>Emphasise the importance of a routine. Must fit in around other family commitments, but must be done. </a:t>
            </a:r>
            <a:endParaRPr/>
          </a:p>
          <a:p>
            <a:pPr marL="0" lvl="0" indent="0" algn="l" rtl="0">
              <a:spcBef>
                <a:spcPts val="0"/>
              </a:spcBef>
              <a:spcAft>
                <a:spcPts val="0"/>
              </a:spcAft>
              <a:buNone/>
            </a:pPr>
            <a:endParaRPr/>
          </a:p>
          <a:p>
            <a:pPr marL="0" lvl="0" indent="0" algn="l" rtl="0">
              <a:spcBef>
                <a:spcPts val="0"/>
              </a:spcBef>
              <a:spcAft>
                <a:spcPts val="0"/>
              </a:spcAft>
              <a:buNone/>
            </a:pPr>
            <a:r>
              <a:rPr lang="en-GB"/>
              <a:t>Reading and maths EVERY DAY regardless of age. Make a suggestion or two of a routine that might work eg as soon as they are in, while having a drink &amp; snack before they change out of uniform (so still in ‘work clothes’)</a:t>
            </a:r>
            <a:endParaRPr/>
          </a:p>
          <a:p>
            <a:pPr marL="0" lvl="0" indent="0" algn="l" rtl="0">
              <a:spcBef>
                <a:spcPts val="0"/>
              </a:spcBef>
              <a:spcAft>
                <a:spcPts val="0"/>
              </a:spcAft>
              <a:buNone/>
            </a:pPr>
            <a:endParaRPr/>
          </a:p>
          <a:p>
            <a:pPr marL="0" lvl="0" indent="0" algn="l" rtl="0">
              <a:spcBef>
                <a:spcPts val="0"/>
              </a:spcBef>
              <a:spcAft>
                <a:spcPts val="0"/>
              </a:spcAft>
              <a:buNone/>
            </a:pPr>
            <a:r>
              <a:rPr lang="en-GB"/>
              <a:t>Importance of eyes on homework: checking it gets done; finding about what your child is learning about; showing your child you are interested; showing your child you value their school work</a:t>
            </a:r>
            <a:endParaRPr/>
          </a:p>
          <a:p>
            <a:pPr marL="0" lvl="0" indent="0" algn="l" rtl="0">
              <a:spcBef>
                <a:spcPts val="0"/>
              </a:spcBef>
              <a:spcAft>
                <a:spcPts val="0"/>
              </a:spcAft>
              <a:buNone/>
            </a:pPr>
            <a:endParaRPr/>
          </a:p>
          <a:p>
            <a:pPr marL="0" lvl="0" indent="0" algn="l" rtl="0">
              <a:spcBef>
                <a:spcPts val="0"/>
              </a:spcBef>
              <a:spcAft>
                <a:spcPts val="0"/>
              </a:spcAft>
              <a:buNone/>
            </a:pPr>
            <a:r>
              <a:rPr lang="en-GB"/>
              <a:t>Consequence of not doing homework is missing time with friends during break or lunchtime (lunch and comfort breaks are absolutely not withheld!!!)</a:t>
            </a:r>
            <a:endParaRPr/>
          </a:p>
          <a:p>
            <a:pPr marL="0" lvl="0" indent="0" algn="l" rtl="0">
              <a:spcBef>
                <a:spcPts val="0"/>
              </a:spcBef>
              <a:spcAft>
                <a:spcPts val="0"/>
              </a:spcAft>
              <a:buNone/>
            </a:pPr>
            <a:r>
              <a:rPr lang="en-GB"/>
              <a:t>Prize might be the honour of standing up in assembly, swets, an extra turn on the climbing frame, an extra mufti day…</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b2e2c9021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eb2e2c9021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MARIA</a:t>
            </a: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1" dirty="0">
                <a:solidFill>
                  <a:srgbClr val="0000CC"/>
                </a:solidFill>
                <a:latin typeface="Monotype Corsiva" panose="03010101010201010101" pitchFamily="66" charset="0"/>
                <a:cs typeface="Calibri" panose="020F0502020204030204" pitchFamily="34" charset="0"/>
              </a:rPr>
              <a:t>“Children who hear their parents and others reading aloud have larger vocabularies, understand the world better and think more clearly.”</a:t>
            </a:r>
          </a:p>
          <a:p>
            <a:pPr marL="0" lvl="0" indent="0" algn="l" rtl="0">
              <a:spcBef>
                <a:spcPts val="0"/>
              </a:spcBef>
              <a:spcAft>
                <a:spcPts val="0"/>
              </a:spcAft>
              <a:buNone/>
            </a:pPr>
            <a:r>
              <a:rPr lang="en-GB" dirty="0"/>
              <a:t>Children who read daily, and read a range of books nearly always score the highest on reading assessments and have higher reading ages</a:t>
            </a:r>
            <a:endParaRPr dirty="0"/>
          </a:p>
          <a:p>
            <a:pPr marL="0" lvl="0" indent="0" algn="l" rtl="0">
              <a:spcBef>
                <a:spcPts val="0"/>
              </a:spcBef>
              <a:spcAft>
                <a:spcPts val="0"/>
              </a:spcAft>
              <a:buNone/>
            </a:pPr>
            <a:r>
              <a:rPr lang="en-GB" dirty="0"/>
              <a:t>Better readers usually find it easier to access the rest of the curriculum and generally perform better in national tests such as 11+ and end of key stage assessments</a:t>
            </a:r>
            <a:endParaRPr dirty="0"/>
          </a:p>
          <a:p>
            <a:pPr marL="0" lvl="0" indent="0" algn="l" rtl="0">
              <a:spcBef>
                <a:spcPts val="0"/>
              </a:spcBef>
              <a:spcAft>
                <a:spcPts val="0"/>
              </a:spcAft>
              <a:buNone/>
            </a:pPr>
            <a:r>
              <a:rPr lang="en-GB" dirty="0"/>
              <a:t>The better a child reads, the better their life chances are - they are in a position to have more options available to them.</a:t>
            </a:r>
            <a:endParaRPr dirty="0"/>
          </a:p>
          <a:p>
            <a:pPr marL="0" lvl="0" indent="0" algn="l" rtl="0">
              <a:spcBef>
                <a:spcPts val="0"/>
              </a:spcBef>
              <a:spcAft>
                <a:spcPts val="0"/>
              </a:spcAft>
              <a:buNone/>
            </a:pPr>
            <a:r>
              <a:rPr lang="en-GB" dirty="0"/>
              <a:t>Better reading - better learning - better exam results - better college choices - better qualifications - better job - better salary - better life!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7ba168b76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7ba168b7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MARIA</a:t>
            </a:r>
            <a:endParaRPr/>
          </a:p>
          <a:p>
            <a:pPr marL="0" lvl="0" indent="0" algn="l" rtl="0">
              <a:spcBef>
                <a:spcPts val="0"/>
              </a:spcBef>
              <a:spcAft>
                <a:spcPts val="0"/>
              </a:spcAft>
              <a:buNone/>
            </a:pPr>
            <a:endParaRPr/>
          </a:p>
          <a:p>
            <a:pPr marL="0" lvl="0" indent="0" algn="l" rtl="0">
              <a:spcBef>
                <a:spcPts val="0"/>
              </a:spcBef>
              <a:spcAft>
                <a:spcPts val="0"/>
              </a:spcAft>
              <a:buNone/>
            </a:pPr>
            <a:r>
              <a:rPr lang="en-GB"/>
              <a:t>The better a child reads, the better their life chances are - they are in a position to have more options available to them.</a:t>
            </a:r>
            <a:endParaRPr/>
          </a:p>
          <a:p>
            <a:pPr marL="0" lvl="0" indent="0" algn="l" rtl="0">
              <a:spcBef>
                <a:spcPts val="0"/>
              </a:spcBef>
              <a:spcAft>
                <a:spcPts val="0"/>
              </a:spcAft>
              <a:buNone/>
            </a:pPr>
            <a:endParaRPr/>
          </a:p>
          <a:p>
            <a:pPr marL="0" lvl="0" indent="0" algn="l" rtl="0">
              <a:spcBef>
                <a:spcPts val="0"/>
              </a:spcBef>
              <a:spcAft>
                <a:spcPts val="0"/>
              </a:spcAft>
              <a:buNone/>
            </a:pPr>
            <a:r>
              <a:rPr lang="en-GB"/>
              <a:t>Better reading - better learning - better exam results - better college choices - better qualifications - better job - better salary - better life!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7c02d9ce0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7c02d9ce0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POLLY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eb2e2c9021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eb2e2c9021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595959"/>
                </a:solidFill>
              </a:rPr>
              <a:t>POLLY</a:t>
            </a:r>
            <a:endParaRPr dirty="0">
              <a:solidFill>
                <a:srgbClr val="595959"/>
              </a:solidFill>
            </a:endParaRPr>
          </a:p>
          <a:p>
            <a:pPr marL="0" lvl="0" indent="0" algn="l" rtl="0">
              <a:spcBef>
                <a:spcPts val="0"/>
              </a:spcBef>
              <a:spcAft>
                <a:spcPts val="0"/>
              </a:spcAft>
              <a:buClr>
                <a:schemeClr val="dk1"/>
              </a:buClr>
              <a:buSzPts val="1100"/>
              <a:buFont typeface="Arial"/>
              <a:buNone/>
            </a:pPr>
            <a:r>
              <a:rPr lang="en-GB" dirty="0">
                <a:solidFill>
                  <a:srgbClr val="595959"/>
                </a:solidFill>
              </a:rPr>
              <a:t>Please monitor your child’s use of devices and internet</a:t>
            </a:r>
            <a:endParaRPr dirty="0">
              <a:solidFill>
                <a:srgbClr val="595959"/>
              </a:solidFill>
            </a:endParaRPr>
          </a:p>
          <a:p>
            <a:pPr marL="0" lvl="0" indent="0" algn="l" rtl="0">
              <a:spcBef>
                <a:spcPts val="0"/>
              </a:spcBef>
              <a:spcAft>
                <a:spcPts val="0"/>
              </a:spcAft>
              <a:buClr>
                <a:schemeClr val="dk1"/>
              </a:buClr>
              <a:buSzPts val="1100"/>
              <a:buFont typeface="Arial"/>
              <a:buNone/>
            </a:pPr>
            <a:r>
              <a:rPr lang="en-GB" dirty="0">
                <a:solidFill>
                  <a:srgbClr val="595959"/>
                </a:solidFill>
              </a:rPr>
              <a:t>Apply parental controls - </a:t>
            </a:r>
            <a:r>
              <a:rPr lang="en-GB" dirty="0" err="1">
                <a:solidFill>
                  <a:srgbClr val="595959"/>
                </a:solidFill>
              </a:rPr>
              <a:t>screentime</a:t>
            </a:r>
            <a:endParaRPr dirty="0">
              <a:solidFill>
                <a:srgbClr val="595959"/>
              </a:solidFill>
            </a:endParaRPr>
          </a:p>
          <a:p>
            <a:pPr marL="0" lvl="0" indent="0" algn="l" rtl="0">
              <a:spcBef>
                <a:spcPts val="0"/>
              </a:spcBef>
              <a:spcAft>
                <a:spcPts val="0"/>
              </a:spcAft>
              <a:buClr>
                <a:schemeClr val="dk1"/>
              </a:buClr>
              <a:buSzPts val="1100"/>
              <a:buFont typeface="Arial"/>
              <a:buNone/>
            </a:pPr>
            <a:r>
              <a:rPr lang="en-GB" dirty="0">
                <a:solidFill>
                  <a:srgbClr val="595959"/>
                </a:solidFill>
              </a:rPr>
              <a:t>Learn age restrictions for games and platforms (</a:t>
            </a:r>
            <a:r>
              <a:rPr lang="en-GB" dirty="0" err="1">
                <a:solidFill>
                  <a:srgbClr val="595959"/>
                </a:solidFill>
              </a:rPr>
              <a:t>eg</a:t>
            </a:r>
            <a:r>
              <a:rPr lang="en-GB" dirty="0">
                <a:solidFill>
                  <a:srgbClr val="595959"/>
                </a:solidFill>
              </a:rPr>
              <a:t> </a:t>
            </a:r>
            <a:r>
              <a:rPr lang="en-GB" dirty="0" err="1">
                <a:solidFill>
                  <a:srgbClr val="595959"/>
                </a:solidFill>
              </a:rPr>
              <a:t>TikTok</a:t>
            </a:r>
            <a:r>
              <a:rPr lang="en-GB" dirty="0">
                <a:solidFill>
                  <a:srgbClr val="595959"/>
                </a:solidFill>
              </a:rPr>
              <a:t> is 13)</a:t>
            </a:r>
            <a:endParaRPr dirty="0">
              <a:solidFill>
                <a:srgbClr val="595959"/>
              </a:solidFill>
            </a:endParaRPr>
          </a:p>
          <a:p>
            <a:pPr marL="0" lvl="0" indent="0" algn="l" rtl="0">
              <a:spcBef>
                <a:spcPts val="0"/>
              </a:spcBef>
              <a:spcAft>
                <a:spcPts val="0"/>
              </a:spcAft>
              <a:buClr>
                <a:schemeClr val="dk1"/>
              </a:buClr>
              <a:buSzPts val="1100"/>
              <a:buFont typeface="Arial"/>
              <a:buNone/>
            </a:pPr>
            <a:r>
              <a:rPr lang="en-GB" dirty="0">
                <a:solidFill>
                  <a:srgbClr val="595959"/>
                </a:solidFill>
              </a:rPr>
              <a:t>If you have parental controls set up, make sure your child doesn’t know the password to override the controls you set up.</a:t>
            </a:r>
            <a:endParaRPr dirty="0">
              <a:solidFill>
                <a:srgbClr val="595959"/>
              </a:solidFill>
            </a:endParaRPr>
          </a:p>
          <a:p>
            <a:pPr marL="0" lvl="0" indent="0" algn="l" rtl="0">
              <a:spcBef>
                <a:spcPts val="0"/>
              </a:spcBef>
              <a:spcAft>
                <a:spcPts val="0"/>
              </a:spcAft>
              <a:buClr>
                <a:schemeClr val="dk1"/>
              </a:buClr>
              <a:buSzPts val="1100"/>
              <a:buFont typeface="Arial"/>
              <a:buNone/>
            </a:pPr>
            <a:r>
              <a:rPr lang="en-GB" dirty="0">
                <a:solidFill>
                  <a:srgbClr val="595959"/>
                </a:solidFill>
              </a:rPr>
              <a:t>Talk with your child about what they are using their device for “Show me what you have been reading/ looking at/ watching…”</a:t>
            </a:r>
            <a:endParaRPr dirty="0">
              <a:solidFill>
                <a:srgbClr val="595959"/>
              </a:solidFill>
            </a:endParaRPr>
          </a:p>
          <a:p>
            <a:pPr marL="0" lvl="0" indent="0" algn="l" rtl="0">
              <a:spcBef>
                <a:spcPts val="0"/>
              </a:spcBef>
              <a:spcAft>
                <a:spcPts val="0"/>
              </a:spcAft>
              <a:buClr>
                <a:schemeClr val="dk1"/>
              </a:buClr>
              <a:buSzPts val="1100"/>
              <a:buFont typeface="Arial"/>
              <a:buNone/>
            </a:pPr>
            <a:r>
              <a:rPr lang="en-GB" dirty="0">
                <a:solidFill>
                  <a:srgbClr val="595959"/>
                </a:solidFill>
              </a:rPr>
              <a:t>Think about where you child uses their device… do they have unsupervised use </a:t>
            </a:r>
            <a:r>
              <a:rPr lang="en-GB" dirty="0" err="1">
                <a:solidFill>
                  <a:srgbClr val="595959"/>
                </a:solidFill>
              </a:rPr>
              <a:t>eg</a:t>
            </a:r>
            <a:r>
              <a:rPr lang="en-GB" dirty="0">
                <a:solidFill>
                  <a:srgbClr val="595959"/>
                </a:solidFill>
              </a:rPr>
              <a:t> in their bedroom?</a:t>
            </a:r>
            <a:endParaRPr dirty="0">
              <a:solidFill>
                <a:srgbClr val="595959"/>
              </a:solidFill>
            </a:endParaRPr>
          </a:p>
          <a:p>
            <a:pPr marL="0" lvl="0" indent="0" algn="l" rtl="0">
              <a:spcBef>
                <a:spcPts val="0"/>
              </a:spcBef>
              <a:spcAft>
                <a:spcPts val="0"/>
              </a:spcAft>
              <a:buClr>
                <a:schemeClr val="dk1"/>
              </a:buClr>
              <a:buSzPts val="1100"/>
              <a:buFont typeface="Arial"/>
              <a:buNone/>
            </a:pPr>
            <a:r>
              <a:rPr lang="en-GB" dirty="0">
                <a:solidFill>
                  <a:srgbClr val="595959"/>
                </a:solidFill>
              </a:rPr>
              <a:t>Have a cut off time where devices are put away an hour before bedtime</a:t>
            </a:r>
            <a:endParaRPr dirty="0">
              <a:solidFill>
                <a:srgbClr val="595959"/>
              </a:solidFill>
            </a:endParaRPr>
          </a:p>
          <a:p>
            <a:pPr marL="0" lvl="0" indent="0" algn="l" rtl="0">
              <a:spcBef>
                <a:spcPts val="0"/>
              </a:spcBef>
              <a:spcAft>
                <a:spcPts val="0"/>
              </a:spcAft>
              <a:buClr>
                <a:schemeClr val="dk1"/>
              </a:buClr>
              <a:buSzPts val="1100"/>
              <a:buFont typeface="Arial"/>
              <a:buNone/>
            </a:pPr>
            <a:r>
              <a:rPr lang="en-GB" dirty="0">
                <a:solidFill>
                  <a:srgbClr val="595959"/>
                </a:solidFill>
              </a:rPr>
              <a:t>Aim to have </a:t>
            </a:r>
            <a:r>
              <a:rPr lang="en-GB" dirty="0" err="1">
                <a:solidFill>
                  <a:srgbClr val="595959"/>
                </a:solidFill>
              </a:rPr>
              <a:t>shaed</a:t>
            </a:r>
            <a:r>
              <a:rPr lang="en-GB" dirty="0">
                <a:solidFill>
                  <a:srgbClr val="595959"/>
                </a:solidFill>
              </a:rPr>
              <a:t> time as a family where no one is on devices - lead by example!</a:t>
            </a:r>
            <a:endParaRPr dirty="0">
              <a:solidFill>
                <a:srgbClr val="595959"/>
              </a:solidFill>
            </a:endParaRPr>
          </a:p>
          <a:p>
            <a:pPr marL="0" lvl="0" indent="0" algn="l" rtl="0">
              <a:spcBef>
                <a:spcPts val="0"/>
              </a:spcBef>
              <a:spcAft>
                <a:spcPts val="0"/>
              </a:spcAft>
              <a:buNone/>
            </a:pPr>
            <a:endParaRPr sz="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eb2e2c9021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eb2e2c9021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LILLIAN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eb2e2c902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eb2e2c902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b49915e2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b49915e2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MARIA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eb2e2c902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eb2e2c902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a:solidFill>
                  <a:srgbClr val="595959"/>
                </a:solidFill>
              </a:rPr>
              <a:t>MARIA</a:t>
            </a:r>
            <a:endParaRPr sz="1800">
              <a:solidFill>
                <a:srgbClr val="595959"/>
              </a:solidFill>
            </a:endParaRPr>
          </a:p>
          <a:p>
            <a:pPr marL="0" lvl="0" indent="0" algn="l" rtl="0">
              <a:lnSpc>
                <a:spcPct val="115000"/>
              </a:lnSpc>
              <a:spcBef>
                <a:spcPts val="1200"/>
              </a:spcBef>
              <a:spcAft>
                <a:spcPts val="0"/>
              </a:spcAft>
              <a:buNone/>
            </a:pPr>
            <a:r>
              <a:rPr lang="en-GB" sz="1800">
                <a:solidFill>
                  <a:srgbClr val="595959"/>
                </a:solidFill>
              </a:rPr>
              <a:t>Share appropriate bedtime for your year group</a:t>
            </a:r>
            <a:endParaRPr sz="1800">
              <a:solidFill>
                <a:srgbClr val="595959"/>
              </a:solidFill>
            </a:endParaRPr>
          </a:p>
          <a:p>
            <a:pPr marL="0" lvl="0" indent="0" algn="l" rtl="0">
              <a:lnSpc>
                <a:spcPct val="115000"/>
              </a:lnSpc>
              <a:spcBef>
                <a:spcPts val="1200"/>
              </a:spcBef>
              <a:spcAft>
                <a:spcPts val="0"/>
              </a:spcAft>
              <a:buNone/>
            </a:pPr>
            <a:r>
              <a:rPr lang="en-GB" sz="1800">
                <a:solidFill>
                  <a:srgbClr val="595959"/>
                </a:solidFill>
              </a:rPr>
              <a:t>Prompt arrival is good manners and fits with the high standards of conduct we promote.</a:t>
            </a:r>
            <a:endParaRPr sz="1800">
              <a:solidFill>
                <a:srgbClr val="595959"/>
              </a:solidFill>
            </a:endParaRPr>
          </a:p>
          <a:p>
            <a:pPr marL="0" lvl="0" indent="0" algn="l" rtl="0">
              <a:lnSpc>
                <a:spcPct val="115000"/>
              </a:lnSpc>
              <a:spcBef>
                <a:spcPts val="1200"/>
              </a:spcBef>
              <a:spcAft>
                <a:spcPts val="1200"/>
              </a:spcAft>
              <a:buClr>
                <a:schemeClr val="dk1"/>
              </a:buClr>
              <a:buSzPts val="1100"/>
              <a:buFont typeface="Arial"/>
              <a:buNone/>
            </a:pPr>
            <a:r>
              <a:rPr lang="en-GB" sz="1800">
                <a:solidFill>
                  <a:srgbClr val="595959"/>
                </a:solidFill>
              </a:rPr>
              <a:t>Devices - include TVs/ PlayStations/ XBox</a:t>
            </a:r>
            <a:endParaRPr sz="1800">
              <a:solidFill>
                <a:srgbClr val="595959"/>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b2e2c9021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eb2e2c902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KIRA</a:t>
            </a:r>
            <a:endParaRPr/>
          </a:p>
          <a:p>
            <a:pPr marL="0" lvl="0" indent="0" algn="l" rtl="0">
              <a:spcBef>
                <a:spcPts val="0"/>
              </a:spcBef>
              <a:spcAft>
                <a:spcPts val="0"/>
              </a:spcAft>
              <a:buNone/>
            </a:pPr>
            <a:r>
              <a:rPr lang="en-GB"/>
              <a:t>Involve children in making their packed lunch - if they have chosen and helped out it together, they are less likely to say they don;t like what they have to is in their lunch box.</a:t>
            </a:r>
            <a:endParaRPr/>
          </a:p>
          <a:p>
            <a:pPr marL="0" lvl="0" indent="0" algn="l" rtl="0">
              <a:spcBef>
                <a:spcPts val="0"/>
              </a:spcBef>
              <a:spcAft>
                <a:spcPts val="0"/>
              </a:spcAft>
              <a:buNone/>
            </a:pPr>
            <a:endParaRPr/>
          </a:p>
          <a:p>
            <a:pPr marL="0" lvl="0" indent="0" algn="l" rtl="0">
              <a:spcBef>
                <a:spcPts val="0"/>
              </a:spcBef>
              <a:spcAft>
                <a:spcPts val="0"/>
              </a:spcAft>
              <a:buNone/>
            </a:pPr>
            <a:r>
              <a:rPr lang="en-GB"/>
              <a:t>Midday supervisors are on hand to encourage children to eat their lunch. If a packed lunch only contains eg chocolate biscuits and crisps, parents will be spoken to as this will not be the best nutrition for children to work well and engage in their afternoon learning.</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GB" sz="1300">
                <a:solidFill>
                  <a:srgbClr val="595959"/>
                </a:solidFill>
              </a:rPr>
              <a:t>Food will be removed if thought to contain nuts and returned to parents at end of day</a:t>
            </a:r>
            <a:endParaRPr sz="1300">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eb2e2c9021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eb2e2c9021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LILLIAN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eb2e2c902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eb2e2c902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POLLY</a:t>
            </a:r>
            <a:endParaRPr dirty="0"/>
          </a:p>
          <a:p>
            <a:pPr marL="0" lvl="0" indent="0" algn="l" rtl="0">
              <a:spcBef>
                <a:spcPts val="0"/>
              </a:spcBef>
              <a:spcAft>
                <a:spcPts val="0"/>
              </a:spcAft>
              <a:buNone/>
            </a:pPr>
            <a:r>
              <a:rPr lang="en-GB" dirty="0"/>
              <a:t>Shirts tucked in for Y1 summer term onwards</a:t>
            </a:r>
            <a:endParaRPr dirty="0"/>
          </a:p>
          <a:p>
            <a:pPr marL="0" lvl="0" indent="0" algn="l" rtl="0">
              <a:spcBef>
                <a:spcPts val="0"/>
              </a:spcBef>
              <a:spcAft>
                <a:spcPts val="0"/>
              </a:spcAft>
              <a:buNone/>
            </a:pPr>
            <a:r>
              <a:rPr lang="en-GB" dirty="0"/>
              <a:t>If school shoes have laces, spend time practising how to tie them securely,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 wet weather, wellies are appropriate if you walk to school - </a:t>
            </a:r>
            <a:r>
              <a:rPr lang="en-GB" dirty="0" err="1"/>
              <a:t>don;t</a:t>
            </a:r>
            <a:r>
              <a:rPr lang="en-GB" dirty="0"/>
              <a:t> forget to send in school shoes as well.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PE kits are worn for two hour lessons and possibly an after school club. If not covered in mud, they can be left in school for more than a week. They will be sent home at the end of every half term.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Y5 and Y6 PE kits will need washing more frequently due to the physical changes associated with puberty.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Coats are part of school uniform as children - and staff - go out at break time unless the weather is really bad.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Please name them! </a:t>
            </a: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eb2e2c9021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eb2e2c9021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Polly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eb2e2c9021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eb2e2c9021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Polly</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eb2e2c902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eb2e2c902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Maria</a:t>
            </a:r>
            <a:endParaRPr dirty="0"/>
          </a:p>
          <a:p>
            <a:pPr marL="0" lvl="0" indent="0" algn="l" rtl="0">
              <a:spcBef>
                <a:spcPts val="0"/>
              </a:spcBef>
              <a:spcAft>
                <a:spcPts val="0"/>
              </a:spcAft>
              <a:buNone/>
            </a:pPr>
            <a:r>
              <a:rPr lang="en-GB" dirty="0"/>
              <a:t>Key priorities</a:t>
            </a:r>
            <a:endParaRPr dirty="0"/>
          </a:p>
          <a:p>
            <a:pPr marL="0" lvl="0" indent="0" algn="l" rtl="0">
              <a:spcBef>
                <a:spcPts val="0"/>
              </a:spcBef>
              <a:spcAft>
                <a:spcPts val="0"/>
              </a:spcAft>
              <a:buNone/>
            </a:pPr>
            <a:r>
              <a:rPr lang="en-GB" dirty="0"/>
              <a:t>Writing </a:t>
            </a:r>
            <a:r>
              <a:rPr lang="en-GB" dirty="0" err="1"/>
              <a:t>eg</a:t>
            </a:r>
            <a:r>
              <a:rPr lang="en-GB" dirty="0"/>
              <a:t> capital letters, full stops and ‘and’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Maths</a:t>
            </a:r>
            <a:endParaRPr dirty="0"/>
          </a:p>
          <a:p>
            <a:pPr marL="0" lvl="0" indent="0" algn="l" rtl="0">
              <a:spcBef>
                <a:spcPts val="0"/>
              </a:spcBef>
              <a:spcAft>
                <a:spcPts val="0"/>
              </a:spcAft>
              <a:buNone/>
            </a:pPr>
            <a:r>
              <a:rPr lang="en-GB" dirty="0"/>
              <a:t>times tables (relevant to year group)</a:t>
            </a:r>
            <a:endParaRPr dirty="0"/>
          </a:p>
          <a:p>
            <a:pPr marL="0" lvl="0" indent="0" algn="l" rtl="0">
              <a:spcBef>
                <a:spcPts val="0"/>
              </a:spcBef>
              <a:spcAft>
                <a:spcPts val="0"/>
              </a:spcAft>
              <a:buNone/>
            </a:pPr>
            <a:r>
              <a:rPr lang="en-GB" dirty="0"/>
              <a:t>telling the time - look for opportunities to practise this at home - </a:t>
            </a:r>
            <a:r>
              <a:rPr lang="en-GB" dirty="0" err="1"/>
              <a:t>don;t</a:t>
            </a:r>
            <a:r>
              <a:rPr lang="en-GB" dirty="0"/>
              <a:t> rely on reading digital time on your. phone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Reading</a:t>
            </a:r>
            <a:endParaRPr dirty="0"/>
          </a:p>
          <a:p>
            <a:pPr marL="0" lvl="0" indent="0" algn="l" rtl="0">
              <a:spcBef>
                <a:spcPts val="0"/>
              </a:spcBef>
              <a:spcAft>
                <a:spcPts val="0"/>
              </a:spcAft>
              <a:buNone/>
            </a:pPr>
            <a:r>
              <a:rPr lang="en-GB" dirty="0"/>
              <a:t>Sharing books and talking about them is really important. A great way to sow you are interested in what your child is learning/ doing in school. It encourages an enjoyment of reading and books.</a:t>
            </a:r>
            <a:endParaRPr dirty="0"/>
          </a:p>
          <a:p>
            <a:pPr marL="0" lvl="0" indent="0" algn="l" rtl="0">
              <a:spcBef>
                <a:spcPts val="0"/>
              </a:spcBef>
              <a:spcAft>
                <a:spcPts val="0"/>
              </a:spcAft>
              <a:buNone/>
            </a:pPr>
            <a:r>
              <a:rPr lang="en-GB" dirty="0"/>
              <a:t>Bedtime stories </a:t>
            </a:r>
            <a:endParaRPr dirty="0"/>
          </a:p>
          <a:p>
            <a:pPr marL="0" lvl="0" indent="0" algn="l" rtl="0">
              <a:spcBef>
                <a:spcPts val="0"/>
              </a:spcBef>
              <a:spcAft>
                <a:spcPts val="0"/>
              </a:spcAft>
              <a:buNone/>
            </a:pPr>
            <a:r>
              <a:rPr lang="en-GB" dirty="0"/>
              <a:t>How often do your children see you reading something other than a screen?</a:t>
            </a:r>
            <a:endParaRPr dirty="0"/>
          </a:p>
          <a:p>
            <a:pPr marL="0" lvl="0" indent="0" algn="l" rtl="0">
              <a:spcBef>
                <a:spcPts val="0"/>
              </a:spcBef>
              <a:spcAft>
                <a:spcPts val="0"/>
              </a:spcAft>
              <a:buNone/>
            </a:pPr>
            <a:r>
              <a:rPr lang="en-GB" dirty="0"/>
              <a:t>Encourage reading - cereal boxes, recipes, instructions etc…</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D4E5F5"/>
            </a:gs>
            <a:gs pos="100000">
              <a:srgbClr val="70A4D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5501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dirty="0"/>
              <a:t>Year 3 </a:t>
            </a:r>
            <a:br>
              <a:rPr lang="en-GB" dirty="0"/>
            </a:br>
            <a:r>
              <a:rPr lang="en-GB" dirty="0"/>
              <a:t>Welcome Meeting</a:t>
            </a:r>
            <a:endParaRPr dirty="0"/>
          </a:p>
        </p:txBody>
      </p:sp>
      <p:sp>
        <p:nvSpPr>
          <p:cNvPr id="55" name="Google Shape;55;p13"/>
          <p:cNvSpPr txBox="1">
            <a:spLocks noGrp="1"/>
          </p:cNvSpPr>
          <p:nvPr>
            <p:ph type="subTitle" idx="1"/>
          </p:nvPr>
        </p:nvSpPr>
        <p:spPr>
          <a:xfrm>
            <a:off x="311700" y="25717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t>09.09.2025</a:t>
            </a:r>
            <a:endParaRPr dirty="0"/>
          </a:p>
        </p:txBody>
      </p:sp>
      <p:pic>
        <p:nvPicPr>
          <p:cNvPr id="56" name="Google Shape;56;p13"/>
          <p:cNvPicPr preferRelativeResize="0"/>
          <p:nvPr/>
        </p:nvPicPr>
        <p:blipFill>
          <a:blip r:embed="rId3">
            <a:alphaModFix/>
          </a:blip>
          <a:stretch>
            <a:fillRect/>
          </a:stretch>
        </p:blipFill>
        <p:spPr>
          <a:xfrm>
            <a:off x="3939863" y="3611880"/>
            <a:ext cx="1264274" cy="10766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dirty="0"/>
              <a:t>Trips and experiences</a:t>
            </a:r>
            <a:endParaRPr dirty="0"/>
          </a:p>
        </p:txBody>
      </p:sp>
      <p:sp>
        <p:nvSpPr>
          <p:cNvPr id="5" name="TextBox 4">
            <a:extLst>
              <a:ext uri="{FF2B5EF4-FFF2-40B4-BE49-F238E27FC236}">
                <a16:creationId xmlns:a16="http://schemas.microsoft.com/office/drawing/2014/main" id="{FC70A228-FB1C-4923-B2EC-8A00E016632A}"/>
              </a:ext>
            </a:extLst>
          </p:cNvPr>
          <p:cNvSpPr txBox="1"/>
          <p:nvPr/>
        </p:nvSpPr>
        <p:spPr>
          <a:xfrm>
            <a:off x="8861100" y="-24015"/>
            <a:ext cx="333746" cy="307777"/>
          </a:xfrm>
          <a:prstGeom prst="rect">
            <a:avLst/>
          </a:prstGeom>
          <a:noFill/>
        </p:spPr>
        <p:txBody>
          <a:bodyPr wrap="none" rtlCol="0">
            <a:spAutoFit/>
          </a:bodyPr>
          <a:lstStyle/>
          <a:p>
            <a:r>
              <a:rPr lang="en-GB" dirty="0">
                <a:solidFill>
                  <a:schemeClr val="bg1">
                    <a:lumMod val="65000"/>
                  </a:schemeClr>
                </a:solidFill>
              </a:rPr>
              <a:t>M</a:t>
            </a:r>
          </a:p>
        </p:txBody>
      </p:sp>
      <p:pic>
        <p:nvPicPr>
          <p:cNvPr id="6" name="Google Shape;78;p16">
            <a:extLst>
              <a:ext uri="{FF2B5EF4-FFF2-40B4-BE49-F238E27FC236}">
                <a16:creationId xmlns:a16="http://schemas.microsoft.com/office/drawing/2014/main" id="{5E8D6939-37C1-4129-AE9A-5EB3885287F6}"/>
              </a:ext>
            </a:extLst>
          </p:cNvPr>
          <p:cNvPicPr preferRelativeResize="0"/>
          <p:nvPr/>
        </p:nvPicPr>
        <p:blipFill>
          <a:blip r:embed="rId3">
            <a:alphaModFix/>
          </a:blip>
          <a:stretch>
            <a:fillRect/>
          </a:stretch>
        </p:blipFill>
        <p:spPr>
          <a:xfrm>
            <a:off x="7856220" y="4046878"/>
            <a:ext cx="1287780" cy="1096622"/>
          </a:xfrm>
          <a:prstGeom prst="rect">
            <a:avLst/>
          </a:prstGeom>
          <a:noFill/>
          <a:ln>
            <a:noFill/>
          </a:ln>
        </p:spPr>
      </p:pic>
      <p:sp>
        <p:nvSpPr>
          <p:cNvPr id="4" name="TextBox 3">
            <a:extLst>
              <a:ext uri="{FF2B5EF4-FFF2-40B4-BE49-F238E27FC236}">
                <a16:creationId xmlns:a16="http://schemas.microsoft.com/office/drawing/2014/main" id="{2EAD422B-ED67-4971-9169-BA09EB5D3A2B}"/>
              </a:ext>
            </a:extLst>
          </p:cNvPr>
          <p:cNvSpPr txBox="1"/>
          <p:nvPr/>
        </p:nvSpPr>
        <p:spPr>
          <a:xfrm>
            <a:off x="599440" y="1118300"/>
            <a:ext cx="7945120" cy="3323987"/>
          </a:xfrm>
          <a:prstGeom prst="rect">
            <a:avLst/>
          </a:prstGeom>
          <a:noFill/>
        </p:spPr>
        <p:txBody>
          <a:bodyPr wrap="square" rtlCol="0">
            <a:spAutoFit/>
          </a:bodyPr>
          <a:lstStyle/>
          <a:p>
            <a:pPr marL="285750" indent="-285750">
              <a:lnSpc>
                <a:spcPts val="2000"/>
              </a:lnSpc>
              <a:buSzPct val="65000"/>
            </a:pPr>
            <a:r>
              <a:rPr lang="en-GB" dirty="0">
                <a:solidFill>
                  <a:schemeClr val="dk1"/>
                </a:solidFill>
              </a:rPr>
              <a:t>Stone Age Day</a:t>
            </a:r>
          </a:p>
          <a:p>
            <a:pPr marL="285750" indent="-285750">
              <a:lnSpc>
                <a:spcPts val="2000"/>
              </a:lnSpc>
              <a:buSzPct val="65000"/>
            </a:pPr>
            <a:r>
              <a:rPr lang="en-GB" dirty="0">
                <a:solidFill>
                  <a:schemeClr val="dk1"/>
                </a:solidFill>
              </a:rPr>
              <a:t>Visit to the hillfort visit</a:t>
            </a:r>
          </a:p>
          <a:p>
            <a:pPr marL="285750" indent="-285750">
              <a:lnSpc>
                <a:spcPts val="2000"/>
              </a:lnSpc>
              <a:buSzPct val="65000"/>
            </a:pPr>
            <a:r>
              <a:rPr lang="en-GB" dirty="0">
                <a:solidFill>
                  <a:schemeClr val="dk1"/>
                </a:solidFill>
              </a:rPr>
              <a:t>Visit to the local Mosque</a:t>
            </a:r>
          </a:p>
          <a:p>
            <a:pPr marL="285750" indent="-285750">
              <a:lnSpc>
                <a:spcPts val="2000"/>
              </a:lnSpc>
              <a:buSzPct val="65000"/>
            </a:pPr>
            <a:r>
              <a:rPr lang="en-GB" dirty="0">
                <a:solidFill>
                  <a:schemeClr val="dk1"/>
                </a:solidFill>
              </a:rPr>
              <a:t>Ancient Egyptian Day</a:t>
            </a:r>
          </a:p>
          <a:p>
            <a:pPr marL="285750" indent="-285750">
              <a:lnSpc>
                <a:spcPts val="2000"/>
              </a:lnSpc>
              <a:buSzPct val="65000"/>
            </a:pPr>
            <a:r>
              <a:rPr lang="en-GB" dirty="0">
                <a:solidFill>
                  <a:schemeClr val="dk1"/>
                </a:solidFill>
              </a:rPr>
              <a:t>Natural History Museum</a:t>
            </a:r>
          </a:p>
          <a:p>
            <a:pPr marL="285750" indent="-285750">
              <a:lnSpc>
                <a:spcPts val="2000"/>
              </a:lnSpc>
              <a:buSzPct val="65000"/>
            </a:pPr>
            <a:r>
              <a:rPr lang="en-GB">
                <a:solidFill>
                  <a:schemeClr val="dk1"/>
                </a:solidFill>
              </a:rPr>
              <a:t>Roald </a:t>
            </a:r>
            <a:r>
              <a:rPr lang="en-GB" dirty="0">
                <a:solidFill>
                  <a:schemeClr val="dk1"/>
                </a:solidFill>
              </a:rPr>
              <a:t>Dahl Museum</a:t>
            </a:r>
          </a:p>
          <a:p>
            <a:pPr marL="285750" indent="-285750">
              <a:buSzPct val="65000"/>
            </a:pPr>
            <a:endParaRPr lang="en-GB" dirty="0">
              <a:solidFill>
                <a:schemeClr val="dk1"/>
              </a:solidFill>
            </a:endParaRPr>
          </a:p>
          <a:p>
            <a:pPr lvl="0">
              <a:spcBef>
                <a:spcPts val="1200"/>
              </a:spcBef>
            </a:pPr>
            <a:r>
              <a:rPr lang="en-GB" dirty="0">
                <a:solidFill>
                  <a:schemeClr val="dk1"/>
                </a:solidFill>
              </a:rPr>
              <a:t>Permission and payment on ParentPay</a:t>
            </a:r>
          </a:p>
          <a:p>
            <a:pPr lvl="0">
              <a:spcBef>
                <a:spcPts val="1200"/>
              </a:spcBef>
            </a:pPr>
            <a:r>
              <a:rPr lang="en-GB" dirty="0">
                <a:solidFill>
                  <a:schemeClr val="dk1"/>
                </a:solidFill>
              </a:rPr>
              <a:t>No more than £30 (less than £1 a week)</a:t>
            </a:r>
          </a:p>
          <a:p>
            <a:pPr lvl="0">
              <a:spcBef>
                <a:spcPts val="1200"/>
              </a:spcBef>
            </a:pPr>
            <a:r>
              <a:rPr lang="en-GB" dirty="0">
                <a:solidFill>
                  <a:schemeClr val="dk1"/>
                </a:solidFill>
              </a:rPr>
              <a:t>Trips/ experiences will be cancelled if insufficient funds are received. </a:t>
            </a:r>
          </a:p>
          <a:p>
            <a:pPr lvl="0">
              <a:spcBef>
                <a:spcPts val="1200"/>
              </a:spcBef>
            </a:pPr>
            <a:r>
              <a:rPr lang="en-GB" dirty="0">
                <a:solidFill>
                  <a:schemeClr val="dk1"/>
                </a:solidFill>
              </a:rPr>
              <a:t>THIS HAPPENED AT LEAST TWICE LAST YEAR!!!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9" name="Picture 18">
            <a:extLst>
              <a:ext uri="{FF2B5EF4-FFF2-40B4-BE49-F238E27FC236}">
                <a16:creationId xmlns:a16="http://schemas.microsoft.com/office/drawing/2014/main" id="{5D25107A-0268-43F6-B734-34B34C652BB8}"/>
              </a:ext>
            </a:extLst>
          </p:cNvPr>
          <p:cNvPicPr>
            <a:picLocks noChangeAspect="1"/>
          </p:cNvPicPr>
          <p:nvPr/>
        </p:nvPicPr>
        <p:blipFill rotWithShape="1">
          <a:blip r:embed="rId3"/>
          <a:srcRect r="727" b="49944"/>
          <a:stretch/>
        </p:blipFill>
        <p:spPr>
          <a:xfrm>
            <a:off x="0" y="3162301"/>
            <a:ext cx="8020419" cy="1974208"/>
          </a:xfrm>
          <a:prstGeom prst="rect">
            <a:avLst/>
          </a:prstGeom>
        </p:spPr>
      </p:pic>
      <p:sp>
        <p:nvSpPr>
          <p:cNvPr id="125" name="Google Shape;125;p23"/>
          <p:cNvSpPr txBox="1">
            <a:spLocks noGrp="1"/>
          </p:cNvSpPr>
          <p:nvPr>
            <p:ph type="title"/>
          </p:nvPr>
        </p:nvSpPr>
        <p:spPr>
          <a:xfrm>
            <a:off x="8020419" y="0"/>
            <a:ext cx="1109980" cy="67176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sz="1800" dirty="0"/>
              <a:t>Annual Challenge</a:t>
            </a:r>
            <a:endParaRPr sz="1800" dirty="0"/>
          </a:p>
        </p:txBody>
      </p:sp>
      <p:pic>
        <p:nvPicPr>
          <p:cNvPr id="127" name="Google Shape;127;p23"/>
          <p:cNvPicPr preferRelativeResize="0"/>
          <p:nvPr/>
        </p:nvPicPr>
        <p:blipFill>
          <a:blip r:embed="rId4">
            <a:alphaModFix/>
          </a:blip>
          <a:stretch>
            <a:fillRect/>
          </a:stretch>
        </p:blipFill>
        <p:spPr>
          <a:xfrm>
            <a:off x="8038930" y="4229729"/>
            <a:ext cx="1064846" cy="906780"/>
          </a:xfrm>
          <a:prstGeom prst="rect">
            <a:avLst/>
          </a:prstGeom>
          <a:noFill/>
          <a:ln>
            <a:noFill/>
          </a:ln>
        </p:spPr>
      </p:pic>
      <p:pic>
        <p:nvPicPr>
          <p:cNvPr id="17" name="Google Shape;128;p23">
            <a:extLst>
              <a:ext uri="{FF2B5EF4-FFF2-40B4-BE49-F238E27FC236}">
                <a16:creationId xmlns:a16="http://schemas.microsoft.com/office/drawing/2014/main" id="{9D86C4DE-6504-4958-A695-C01347C9612E}"/>
              </a:ext>
            </a:extLst>
          </p:cNvPr>
          <p:cNvPicPr preferRelativeResize="0"/>
          <p:nvPr/>
        </p:nvPicPr>
        <p:blipFill>
          <a:blip r:embed="rId5">
            <a:alphaModFix/>
          </a:blip>
          <a:stretch>
            <a:fillRect/>
          </a:stretch>
        </p:blipFill>
        <p:spPr>
          <a:xfrm>
            <a:off x="-88662" y="0"/>
            <a:ext cx="8109082" cy="3215640"/>
          </a:xfrm>
          <a:prstGeom prst="rect">
            <a:avLst/>
          </a:prstGeom>
          <a:noFill/>
          <a:ln>
            <a:noFill/>
          </a:ln>
        </p:spPr>
      </p:pic>
      <p:sp>
        <p:nvSpPr>
          <p:cNvPr id="18" name="Rectangle: Rounded Corners 17">
            <a:extLst>
              <a:ext uri="{FF2B5EF4-FFF2-40B4-BE49-F238E27FC236}">
                <a16:creationId xmlns:a16="http://schemas.microsoft.com/office/drawing/2014/main" id="{A43C5A1C-D3EE-4C52-A715-DD5F7C78CFF9}"/>
              </a:ext>
            </a:extLst>
          </p:cNvPr>
          <p:cNvSpPr/>
          <p:nvPr/>
        </p:nvSpPr>
        <p:spPr>
          <a:xfrm>
            <a:off x="4105549" y="135730"/>
            <a:ext cx="938891" cy="30570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06858C29-06BA-47F9-8ACB-6A093C3F25DD}"/>
              </a:ext>
            </a:extLst>
          </p:cNvPr>
          <p:cNvSpPr/>
          <p:nvPr/>
        </p:nvSpPr>
        <p:spPr>
          <a:xfrm>
            <a:off x="4105549" y="3787140"/>
            <a:ext cx="938892" cy="5334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C571D6C3-F00C-430D-8F70-38BCA045B680}"/>
              </a:ext>
            </a:extLst>
          </p:cNvPr>
          <p:cNvSpPr/>
          <p:nvPr/>
        </p:nvSpPr>
        <p:spPr>
          <a:xfrm>
            <a:off x="2177687" y="3192780"/>
            <a:ext cx="2866753" cy="571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125;p23">
            <a:extLst>
              <a:ext uri="{FF2B5EF4-FFF2-40B4-BE49-F238E27FC236}">
                <a16:creationId xmlns:a16="http://schemas.microsoft.com/office/drawing/2014/main" id="{1E86CFF4-1B75-4F7F-9C8C-4A3F0152E4EC}"/>
              </a:ext>
            </a:extLst>
          </p:cNvPr>
          <p:cNvSpPr txBox="1">
            <a:spLocks/>
          </p:cNvSpPr>
          <p:nvPr/>
        </p:nvSpPr>
        <p:spPr>
          <a:xfrm>
            <a:off x="7931757" y="1548086"/>
            <a:ext cx="1279192" cy="19037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1600" u="sng" dirty="0"/>
              <a:t>Certificates</a:t>
            </a:r>
          </a:p>
          <a:p>
            <a:pPr algn="ctr"/>
            <a:r>
              <a:rPr lang="en-GB" sz="1600" dirty="0"/>
              <a:t>6 for bronze</a:t>
            </a:r>
          </a:p>
          <a:p>
            <a:pPr algn="ctr"/>
            <a:r>
              <a:rPr lang="en-GB" sz="1600" dirty="0"/>
              <a:t>8 for silver</a:t>
            </a:r>
          </a:p>
          <a:p>
            <a:pPr algn="ctr"/>
            <a:r>
              <a:rPr lang="en-GB" sz="1600" dirty="0"/>
              <a:t>10 for gold</a:t>
            </a:r>
          </a:p>
          <a:p>
            <a:pPr algn="ctr"/>
            <a:r>
              <a:rPr lang="en-GB" sz="1600" dirty="0"/>
              <a:t> </a:t>
            </a:r>
          </a:p>
          <a:p>
            <a:pPr algn="ctr"/>
            <a:r>
              <a:rPr lang="en-GB" sz="1400" i="1" dirty="0"/>
              <a:t>…as long as there’s also 1 from the next page! </a:t>
            </a:r>
            <a:br>
              <a:rPr lang="en-GB" sz="1600" dirty="0"/>
            </a:br>
            <a:r>
              <a:rPr lang="en-GB" sz="1600" dirty="0"/>
              <a:t> </a:t>
            </a:r>
          </a:p>
        </p:txBody>
      </p:sp>
      <p:sp>
        <p:nvSpPr>
          <p:cNvPr id="23" name="TextBox 22">
            <a:extLst>
              <a:ext uri="{FF2B5EF4-FFF2-40B4-BE49-F238E27FC236}">
                <a16:creationId xmlns:a16="http://schemas.microsoft.com/office/drawing/2014/main" id="{698B7AD6-693F-4467-BEC5-67953A761748}"/>
              </a:ext>
            </a:extLst>
          </p:cNvPr>
          <p:cNvSpPr txBox="1"/>
          <p:nvPr/>
        </p:nvSpPr>
        <p:spPr>
          <a:xfrm>
            <a:off x="8906057" y="4174296"/>
            <a:ext cx="304892" cy="307777"/>
          </a:xfrm>
          <a:prstGeom prst="rect">
            <a:avLst/>
          </a:prstGeom>
          <a:noFill/>
        </p:spPr>
        <p:txBody>
          <a:bodyPr wrap="none" rtlCol="0">
            <a:spAutoFit/>
          </a:bodyPr>
          <a:lstStyle/>
          <a:p>
            <a:r>
              <a:rPr lang="en-GB" dirty="0">
                <a:solidFill>
                  <a:schemeClr val="bg1">
                    <a:lumMod val="65000"/>
                  </a:schemeClr>
                </a:solidFill>
              </a:rPr>
              <a:t>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80628"/>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dirty="0"/>
              <a:t>Annual Challenge</a:t>
            </a:r>
            <a:endParaRPr dirty="0"/>
          </a:p>
        </p:txBody>
      </p:sp>
      <p:pic>
        <p:nvPicPr>
          <p:cNvPr id="4" name="Picture 3">
            <a:extLst>
              <a:ext uri="{FF2B5EF4-FFF2-40B4-BE49-F238E27FC236}">
                <a16:creationId xmlns:a16="http://schemas.microsoft.com/office/drawing/2014/main" id="{34D24AD8-8BB0-4F28-98B9-4783AEF3E00A}"/>
              </a:ext>
            </a:extLst>
          </p:cNvPr>
          <p:cNvPicPr>
            <a:picLocks noChangeAspect="1"/>
          </p:cNvPicPr>
          <p:nvPr/>
        </p:nvPicPr>
        <p:blipFill rotWithShape="1">
          <a:blip r:embed="rId3"/>
          <a:srcRect l="10811" t="51193" r="10853"/>
          <a:stretch/>
        </p:blipFill>
        <p:spPr>
          <a:xfrm>
            <a:off x="91439" y="653328"/>
            <a:ext cx="8929663" cy="3433639"/>
          </a:xfrm>
          <a:prstGeom prst="rect">
            <a:avLst/>
          </a:prstGeom>
        </p:spPr>
      </p:pic>
      <p:sp>
        <p:nvSpPr>
          <p:cNvPr id="8" name="TextBox 7">
            <a:extLst>
              <a:ext uri="{FF2B5EF4-FFF2-40B4-BE49-F238E27FC236}">
                <a16:creationId xmlns:a16="http://schemas.microsoft.com/office/drawing/2014/main" id="{DA1A3D4E-B03A-401D-990E-47DB351C93F1}"/>
              </a:ext>
            </a:extLst>
          </p:cNvPr>
          <p:cNvSpPr txBox="1"/>
          <p:nvPr/>
        </p:nvSpPr>
        <p:spPr>
          <a:xfrm>
            <a:off x="8861100" y="-24015"/>
            <a:ext cx="304892" cy="307777"/>
          </a:xfrm>
          <a:prstGeom prst="rect">
            <a:avLst/>
          </a:prstGeom>
          <a:noFill/>
        </p:spPr>
        <p:txBody>
          <a:bodyPr wrap="none" rtlCol="0">
            <a:spAutoFit/>
          </a:bodyPr>
          <a:lstStyle/>
          <a:p>
            <a:r>
              <a:rPr lang="en-GB" dirty="0">
                <a:solidFill>
                  <a:schemeClr val="bg1">
                    <a:lumMod val="65000"/>
                  </a:schemeClr>
                </a:solidFill>
              </a:rPr>
              <a:t>P</a:t>
            </a:r>
          </a:p>
        </p:txBody>
      </p:sp>
      <p:pic>
        <p:nvPicPr>
          <p:cNvPr id="9" name="Google Shape;78;p16">
            <a:extLst>
              <a:ext uri="{FF2B5EF4-FFF2-40B4-BE49-F238E27FC236}">
                <a16:creationId xmlns:a16="http://schemas.microsoft.com/office/drawing/2014/main" id="{D68BBE2B-A7F9-4FFC-BDCC-E888B654186A}"/>
              </a:ext>
            </a:extLst>
          </p:cNvPr>
          <p:cNvPicPr preferRelativeResize="0"/>
          <p:nvPr/>
        </p:nvPicPr>
        <p:blipFill>
          <a:blip r:embed="rId4">
            <a:alphaModFix/>
          </a:blip>
          <a:stretch>
            <a:fillRect/>
          </a:stretch>
        </p:blipFill>
        <p:spPr>
          <a:xfrm>
            <a:off x="7856220" y="4046878"/>
            <a:ext cx="1287780" cy="1096622"/>
          </a:xfrm>
          <a:prstGeom prst="rect">
            <a:avLst/>
          </a:prstGeom>
          <a:noFill/>
          <a:ln>
            <a:noFill/>
          </a:ln>
        </p:spPr>
      </p:pic>
    </p:spTree>
    <p:extLst>
      <p:ext uri="{BB962C8B-B14F-4D97-AF65-F5344CB8AC3E}">
        <p14:creationId xmlns:p14="http://schemas.microsoft.com/office/powerpoint/2010/main" val="66739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Drop off and pick up</a:t>
            </a:r>
            <a:endParaRPr/>
          </a:p>
        </p:txBody>
      </p:sp>
      <p:sp>
        <p:nvSpPr>
          <p:cNvPr id="134" name="Google Shape;134;p24"/>
          <p:cNvSpPr txBox="1">
            <a:spLocks noGrp="1"/>
          </p:cNvSpPr>
          <p:nvPr>
            <p:ph type="body" idx="1"/>
          </p:nvPr>
        </p:nvSpPr>
        <p:spPr>
          <a:xfrm>
            <a:off x="340500" y="763675"/>
            <a:ext cx="8520600" cy="39348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b="1" u="sng" dirty="0">
                <a:solidFill>
                  <a:schemeClr val="dk1"/>
                </a:solidFill>
              </a:rPr>
              <a:t>Morning</a:t>
            </a:r>
            <a:endParaRPr b="1" u="sng" dirty="0">
              <a:solidFill>
                <a:schemeClr val="dk1"/>
              </a:solidFill>
            </a:endParaRPr>
          </a:p>
          <a:p>
            <a:pPr marL="0" lvl="0" indent="0" algn="l" rtl="0">
              <a:spcBef>
                <a:spcPts val="1200"/>
              </a:spcBef>
              <a:spcAft>
                <a:spcPts val="0"/>
              </a:spcAft>
              <a:buNone/>
            </a:pPr>
            <a:r>
              <a:rPr lang="en-GB" dirty="0">
                <a:solidFill>
                  <a:schemeClr val="dk1"/>
                </a:solidFill>
              </a:rPr>
              <a:t>Gates open at 8:35am and close at 8:50am</a:t>
            </a:r>
            <a:endParaRPr dirty="0">
              <a:solidFill>
                <a:schemeClr val="dk1"/>
              </a:solidFill>
            </a:endParaRPr>
          </a:p>
          <a:p>
            <a:pPr marL="0" lvl="0" indent="0" algn="l" rtl="0">
              <a:spcBef>
                <a:spcPts val="1200"/>
              </a:spcBef>
              <a:spcAft>
                <a:spcPts val="0"/>
              </a:spcAft>
              <a:buNone/>
            </a:pPr>
            <a:r>
              <a:rPr lang="en-GB" dirty="0">
                <a:solidFill>
                  <a:schemeClr val="dk1"/>
                </a:solidFill>
              </a:rPr>
              <a:t>Staff on the gate to welcome pupils and parents</a:t>
            </a:r>
            <a:endParaRPr dirty="0">
              <a:solidFill>
                <a:schemeClr val="dk1"/>
              </a:solidFill>
            </a:endParaRPr>
          </a:p>
          <a:p>
            <a:pPr marL="0" lvl="0" indent="0" algn="l" rtl="0">
              <a:spcBef>
                <a:spcPts val="1200"/>
              </a:spcBef>
              <a:spcAft>
                <a:spcPts val="0"/>
              </a:spcAft>
              <a:buNone/>
            </a:pPr>
            <a:r>
              <a:rPr lang="en-GB" b="1" u="sng" dirty="0">
                <a:solidFill>
                  <a:schemeClr val="dk1"/>
                </a:solidFill>
              </a:rPr>
              <a:t>Afternoon</a:t>
            </a:r>
            <a:endParaRPr b="1" u="sng" dirty="0">
              <a:solidFill>
                <a:schemeClr val="dk1"/>
              </a:solidFill>
            </a:endParaRPr>
          </a:p>
          <a:p>
            <a:pPr marL="0" lvl="0" indent="0" algn="l" rtl="0">
              <a:spcBef>
                <a:spcPts val="1200"/>
              </a:spcBef>
              <a:spcAft>
                <a:spcPts val="0"/>
              </a:spcAft>
              <a:buNone/>
            </a:pPr>
            <a:r>
              <a:rPr lang="en-GB" dirty="0">
                <a:solidFill>
                  <a:schemeClr val="dk1"/>
                </a:solidFill>
              </a:rPr>
              <a:t>Gates open 3:20pm and close at 3:30pm</a:t>
            </a:r>
            <a:endParaRPr dirty="0">
              <a:solidFill>
                <a:schemeClr val="dk1"/>
              </a:solidFill>
            </a:endParaRPr>
          </a:p>
          <a:p>
            <a:pPr marL="0" lvl="0" indent="0" algn="l" rtl="0">
              <a:spcBef>
                <a:spcPts val="1200"/>
              </a:spcBef>
              <a:spcAft>
                <a:spcPts val="0"/>
              </a:spcAft>
              <a:buNone/>
            </a:pPr>
            <a:r>
              <a:rPr lang="en-GB" dirty="0">
                <a:solidFill>
                  <a:schemeClr val="dk1"/>
                </a:solidFill>
              </a:rPr>
              <a:t>Come onto the playground and collect your child from staff from where they are lined up. Don’t stand on the gates and wave!</a:t>
            </a:r>
            <a:endParaRPr dirty="0">
              <a:solidFill>
                <a:schemeClr val="dk1"/>
              </a:solidFill>
            </a:endParaRPr>
          </a:p>
          <a:p>
            <a:pPr marL="0" lvl="0" indent="0" algn="l" rtl="0">
              <a:spcBef>
                <a:spcPts val="1200"/>
              </a:spcBef>
              <a:spcAft>
                <a:spcPts val="0"/>
              </a:spcAft>
              <a:buNone/>
            </a:pPr>
            <a:r>
              <a:rPr lang="en-GB" dirty="0">
                <a:solidFill>
                  <a:schemeClr val="dk1"/>
                </a:solidFill>
              </a:rPr>
              <a:t>Please put your phone/ ear buds away while collecting your child - be present </a:t>
            </a:r>
            <a:br>
              <a:rPr lang="en-GB" dirty="0">
                <a:solidFill>
                  <a:schemeClr val="dk1"/>
                </a:solidFill>
              </a:rPr>
            </a:br>
            <a:r>
              <a:rPr lang="en-GB" dirty="0">
                <a:solidFill>
                  <a:schemeClr val="dk1"/>
                </a:solidFill>
              </a:rPr>
              <a:t>for your children as you collect them and ready for communication with staff </a:t>
            </a:r>
            <a:br>
              <a:rPr lang="en-GB" dirty="0">
                <a:solidFill>
                  <a:schemeClr val="dk1"/>
                </a:solidFill>
              </a:rPr>
            </a:br>
            <a:r>
              <a:rPr lang="en-GB" dirty="0">
                <a:solidFill>
                  <a:schemeClr val="dk1"/>
                </a:solidFill>
              </a:rPr>
              <a:t>and your children.</a:t>
            </a:r>
            <a:endParaRPr dirty="0">
              <a:solidFill>
                <a:schemeClr val="dk1"/>
              </a:solidFill>
            </a:endParaRPr>
          </a:p>
        </p:txBody>
      </p:sp>
      <p:sp>
        <p:nvSpPr>
          <p:cNvPr id="5" name="TextBox 4">
            <a:extLst>
              <a:ext uri="{FF2B5EF4-FFF2-40B4-BE49-F238E27FC236}">
                <a16:creationId xmlns:a16="http://schemas.microsoft.com/office/drawing/2014/main" id="{8E399919-C7ED-4065-84EB-FDE4AC64EE75}"/>
              </a:ext>
            </a:extLst>
          </p:cNvPr>
          <p:cNvSpPr txBox="1"/>
          <p:nvPr/>
        </p:nvSpPr>
        <p:spPr>
          <a:xfrm>
            <a:off x="8861100" y="-24015"/>
            <a:ext cx="284052" cy="307777"/>
          </a:xfrm>
          <a:prstGeom prst="rect">
            <a:avLst/>
          </a:prstGeom>
          <a:noFill/>
        </p:spPr>
        <p:txBody>
          <a:bodyPr wrap="none" rtlCol="0">
            <a:spAutoFit/>
          </a:bodyPr>
          <a:lstStyle/>
          <a:p>
            <a:r>
              <a:rPr lang="en-GB" dirty="0">
                <a:solidFill>
                  <a:schemeClr val="bg1">
                    <a:lumMod val="65000"/>
                  </a:schemeClr>
                </a:solidFill>
              </a:rPr>
              <a:t>L</a:t>
            </a:r>
          </a:p>
        </p:txBody>
      </p:sp>
      <p:pic>
        <p:nvPicPr>
          <p:cNvPr id="6" name="Google Shape;78;p16">
            <a:extLst>
              <a:ext uri="{FF2B5EF4-FFF2-40B4-BE49-F238E27FC236}">
                <a16:creationId xmlns:a16="http://schemas.microsoft.com/office/drawing/2014/main" id="{BDEE142D-CF93-499D-9F92-24EAB0C59B5B}"/>
              </a:ext>
            </a:extLst>
          </p:cNvPr>
          <p:cNvPicPr preferRelativeResize="0"/>
          <p:nvPr/>
        </p:nvPicPr>
        <p:blipFill>
          <a:blip r:embed="rId3">
            <a:alphaModFix/>
          </a:blip>
          <a:stretch>
            <a:fillRect/>
          </a:stretch>
        </p:blipFill>
        <p:spPr>
          <a:xfrm>
            <a:off x="7856220" y="4046878"/>
            <a:ext cx="1287780" cy="10966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244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Homework</a:t>
            </a:r>
            <a:endParaRPr/>
          </a:p>
        </p:txBody>
      </p:sp>
      <p:sp>
        <p:nvSpPr>
          <p:cNvPr id="140" name="Google Shape;140;p25"/>
          <p:cNvSpPr txBox="1">
            <a:spLocks noGrp="1"/>
          </p:cNvSpPr>
          <p:nvPr>
            <p:ph type="body" idx="1"/>
          </p:nvPr>
        </p:nvSpPr>
        <p:spPr>
          <a:xfrm>
            <a:off x="311700" y="1007695"/>
            <a:ext cx="8520600" cy="3747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dirty="0">
                <a:solidFill>
                  <a:schemeClr val="dk1"/>
                </a:solidFill>
              </a:rPr>
              <a:t>Maths, </a:t>
            </a:r>
            <a:r>
              <a:rPr lang="en-GB" dirty="0" err="1">
                <a:solidFill>
                  <a:schemeClr val="dk1"/>
                </a:solidFill>
              </a:rPr>
              <a:t>Spag</a:t>
            </a:r>
            <a:r>
              <a:rPr lang="en-GB" dirty="0">
                <a:solidFill>
                  <a:schemeClr val="dk1"/>
                </a:solidFill>
              </a:rPr>
              <a:t> and spelling posted online</a:t>
            </a:r>
            <a:endParaRPr dirty="0">
              <a:solidFill>
                <a:schemeClr val="dk1"/>
              </a:solidFill>
            </a:endParaRPr>
          </a:p>
          <a:p>
            <a:pPr marL="0" lvl="0" indent="0" algn="l" rtl="0">
              <a:spcBef>
                <a:spcPts val="1200"/>
              </a:spcBef>
              <a:spcAft>
                <a:spcPts val="0"/>
              </a:spcAft>
              <a:buNone/>
            </a:pPr>
            <a:r>
              <a:rPr lang="en-GB" dirty="0">
                <a:solidFill>
                  <a:schemeClr val="dk1"/>
                </a:solidFill>
              </a:rPr>
              <a:t>Teachers check on </a:t>
            </a:r>
            <a:r>
              <a:rPr lang="en-GB" dirty="0" err="1">
                <a:solidFill>
                  <a:schemeClr val="dk1"/>
                </a:solidFill>
              </a:rPr>
              <a:t>Mathshed</a:t>
            </a:r>
            <a:r>
              <a:rPr lang="en-GB" dirty="0">
                <a:solidFill>
                  <a:schemeClr val="dk1"/>
                </a:solidFill>
              </a:rPr>
              <a:t> etc who has logged on and completed work and keep a record</a:t>
            </a:r>
            <a:endParaRPr dirty="0">
              <a:solidFill>
                <a:schemeClr val="dk1"/>
              </a:solidFill>
            </a:endParaRPr>
          </a:p>
          <a:p>
            <a:pPr marL="0" lvl="0" indent="0" algn="l" rtl="0">
              <a:spcBef>
                <a:spcPts val="1200"/>
              </a:spcBef>
              <a:spcAft>
                <a:spcPts val="0"/>
              </a:spcAft>
              <a:buNone/>
            </a:pPr>
            <a:r>
              <a:rPr lang="en-GB" b="1" u="sng" dirty="0">
                <a:solidFill>
                  <a:schemeClr val="dk1"/>
                </a:solidFill>
              </a:rPr>
              <a:t>Must be completed daily</a:t>
            </a:r>
            <a:r>
              <a:rPr lang="en-GB" dirty="0">
                <a:solidFill>
                  <a:schemeClr val="dk1"/>
                </a:solidFill>
              </a:rPr>
              <a:t> - journal must be signed by an adult.</a:t>
            </a:r>
            <a:endParaRPr dirty="0">
              <a:solidFill>
                <a:schemeClr val="dk1"/>
              </a:solidFill>
            </a:endParaRPr>
          </a:p>
          <a:p>
            <a:pPr marL="0" lvl="0" indent="0" algn="l" rtl="0">
              <a:spcBef>
                <a:spcPts val="1200"/>
              </a:spcBef>
              <a:spcAft>
                <a:spcPts val="0"/>
              </a:spcAft>
              <a:buNone/>
            </a:pPr>
            <a:r>
              <a:rPr lang="en-GB" dirty="0">
                <a:solidFill>
                  <a:schemeClr val="dk1"/>
                </a:solidFill>
              </a:rPr>
              <a:t>Shows you are interested in what they are doing and that you value their schoolwork.</a:t>
            </a:r>
            <a:endParaRPr dirty="0">
              <a:solidFill>
                <a:schemeClr val="dk1"/>
              </a:solidFill>
            </a:endParaRPr>
          </a:p>
          <a:p>
            <a:pPr marL="0" lvl="0" indent="0" algn="l" rtl="0">
              <a:spcBef>
                <a:spcPts val="1200"/>
              </a:spcBef>
              <a:spcAft>
                <a:spcPts val="0"/>
              </a:spcAft>
              <a:buNone/>
            </a:pPr>
            <a:r>
              <a:rPr lang="en-GB" dirty="0">
                <a:solidFill>
                  <a:schemeClr val="dk1"/>
                </a:solidFill>
              </a:rPr>
              <a:t>Reading and maths scores are reported to the whole school on Fridays </a:t>
            </a:r>
            <a:endParaRPr dirty="0">
              <a:solidFill>
                <a:schemeClr val="dk1"/>
              </a:solidFill>
            </a:endParaRPr>
          </a:p>
          <a:p>
            <a:pPr marL="0" lvl="0" indent="0" algn="l" rtl="0">
              <a:spcBef>
                <a:spcPts val="1200"/>
              </a:spcBef>
              <a:spcAft>
                <a:spcPts val="0"/>
              </a:spcAft>
              <a:buNone/>
            </a:pPr>
            <a:r>
              <a:rPr lang="en-GB" dirty="0">
                <a:solidFill>
                  <a:schemeClr val="dk1"/>
                </a:solidFill>
              </a:rPr>
              <a:t>and classes that win the challenge win a prize. </a:t>
            </a:r>
            <a:endParaRPr dirty="0">
              <a:solidFill>
                <a:schemeClr val="dk1"/>
              </a:solidFill>
            </a:endParaRPr>
          </a:p>
          <a:p>
            <a:pPr marL="0" lvl="0" indent="0" algn="l" rtl="0">
              <a:spcBef>
                <a:spcPts val="1200"/>
              </a:spcBef>
              <a:spcAft>
                <a:spcPts val="1200"/>
              </a:spcAft>
              <a:buNone/>
            </a:pPr>
            <a:r>
              <a:rPr lang="en-GB" dirty="0">
                <a:solidFill>
                  <a:schemeClr val="dk1"/>
                </a:solidFill>
              </a:rPr>
              <a:t>Children are never to old to be read to!</a:t>
            </a:r>
            <a:endParaRPr dirty="0">
              <a:solidFill>
                <a:schemeClr val="dk1"/>
              </a:solidFill>
            </a:endParaRPr>
          </a:p>
        </p:txBody>
      </p:sp>
      <p:pic>
        <p:nvPicPr>
          <p:cNvPr id="141" name="Google Shape;141;p25"/>
          <p:cNvPicPr preferRelativeResize="0"/>
          <p:nvPr/>
        </p:nvPicPr>
        <p:blipFill>
          <a:blip r:embed="rId3">
            <a:alphaModFix/>
          </a:blip>
          <a:stretch>
            <a:fillRect/>
          </a:stretch>
        </p:blipFill>
        <p:spPr>
          <a:xfrm>
            <a:off x="7478175" y="3724950"/>
            <a:ext cx="1665825" cy="1418550"/>
          </a:xfrm>
          <a:prstGeom prst="rect">
            <a:avLst/>
          </a:prstGeom>
          <a:noFill/>
          <a:ln>
            <a:noFill/>
          </a:ln>
        </p:spPr>
      </p:pic>
      <p:sp>
        <p:nvSpPr>
          <p:cNvPr id="5" name="TextBox 4">
            <a:extLst>
              <a:ext uri="{FF2B5EF4-FFF2-40B4-BE49-F238E27FC236}">
                <a16:creationId xmlns:a16="http://schemas.microsoft.com/office/drawing/2014/main" id="{7A0BEFFE-2075-40B9-B052-33E2E7D59250}"/>
              </a:ext>
            </a:extLst>
          </p:cNvPr>
          <p:cNvSpPr txBox="1"/>
          <p:nvPr/>
        </p:nvSpPr>
        <p:spPr>
          <a:xfrm>
            <a:off x="8861100" y="-24015"/>
            <a:ext cx="304892" cy="307777"/>
          </a:xfrm>
          <a:prstGeom prst="rect">
            <a:avLst/>
          </a:prstGeom>
          <a:noFill/>
        </p:spPr>
        <p:txBody>
          <a:bodyPr wrap="none" rtlCol="0">
            <a:spAutoFit/>
          </a:bodyPr>
          <a:lstStyle/>
          <a:p>
            <a:r>
              <a:rPr lang="en-GB" dirty="0">
                <a:solidFill>
                  <a:schemeClr val="bg1">
                    <a:lumMod val="65000"/>
                  </a:schemeClr>
                </a:solidFill>
              </a:rPr>
              <a:t>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5" name="Picture 4">
            <a:extLst>
              <a:ext uri="{FF2B5EF4-FFF2-40B4-BE49-F238E27FC236}">
                <a16:creationId xmlns:a16="http://schemas.microsoft.com/office/drawing/2014/main" id="{D815C2EC-4FAB-4E10-931E-1866866EDA05}"/>
              </a:ext>
            </a:extLst>
          </p:cNvPr>
          <p:cNvPicPr>
            <a:picLocks noChangeAspect="1"/>
          </p:cNvPicPr>
          <p:nvPr/>
        </p:nvPicPr>
        <p:blipFill>
          <a:blip r:embed="rId3"/>
          <a:stretch>
            <a:fillRect/>
          </a:stretch>
        </p:blipFill>
        <p:spPr>
          <a:xfrm>
            <a:off x="9948" y="0"/>
            <a:ext cx="9134051" cy="5143500"/>
          </a:xfrm>
          <a:prstGeom prst="rect">
            <a:avLst/>
          </a:prstGeom>
        </p:spPr>
      </p:pic>
      <p:sp>
        <p:nvSpPr>
          <p:cNvPr id="4" name="TextBox 3">
            <a:extLst>
              <a:ext uri="{FF2B5EF4-FFF2-40B4-BE49-F238E27FC236}">
                <a16:creationId xmlns:a16="http://schemas.microsoft.com/office/drawing/2014/main" id="{3602624A-6378-442D-99EE-E364A3E796BF}"/>
              </a:ext>
            </a:extLst>
          </p:cNvPr>
          <p:cNvSpPr txBox="1"/>
          <p:nvPr/>
        </p:nvSpPr>
        <p:spPr>
          <a:xfrm>
            <a:off x="8861100" y="-24015"/>
            <a:ext cx="304892" cy="307777"/>
          </a:xfrm>
          <a:prstGeom prst="rect">
            <a:avLst/>
          </a:prstGeom>
          <a:noFill/>
        </p:spPr>
        <p:txBody>
          <a:bodyPr wrap="none" rtlCol="0">
            <a:spAutoFit/>
          </a:bodyPr>
          <a:lstStyle/>
          <a:p>
            <a:r>
              <a:rPr lang="en-GB" dirty="0">
                <a:solidFill>
                  <a:schemeClr val="bg1">
                    <a:lumMod val="65000"/>
                  </a:schemeClr>
                </a:solidFill>
              </a:rPr>
              <a:t>K</a:t>
            </a:r>
          </a:p>
        </p:txBody>
      </p:sp>
      <p:sp>
        <p:nvSpPr>
          <p:cNvPr id="6" name="TextBox 5">
            <a:extLst>
              <a:ext uri="{FF2B5EF4-FFF2-40B4-BE49-F238E27FC236}">
                <a16:creationId xmlns:a16="http://schemas.microsoft.com/office/drawing/2014/main" id="{42BEC39F-3A29-4F65-8B06-FD996BA0E224}"/>
              </a:ext>
            </a:extLst>
          </p:cNvPr>
          <p:cNvSpPr txBox="1"/>
          <p:nvPr/>
        </p:nvSpPr>
        <p:spPr>
          <a:xfrm>
            <a:off x="8643381" y="153888"/>
            <a:ext cx="333746" cy="307777"/>
          </a:xfrm>
          <a:prstGeom prst="rect">
            <a:avLst/>
          </a:prstGeom>
          <a:noFill/>
        </p:spPr>
        <p:txBody>
          <a:bodyPr wrap="none" rtlCol="0">
            <a:spAutoFit/>
          </a:bodyPr>
          <a:lstStyle/>
          <a:p>
            <a:r>
              <a:rPr lang="en-GB" dirty="0">
                <a:solidFill>
                  <a:schemeClr val="bg1">
                    <a:lumMod val="65000"/>
                  </a:schemeClr>
                </a:solidFill>
              </a:rPr>
              <a:t>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7"/>
          <p:cNvSpPr txBox="1">
            <a:spLocks noGrp="1"/>
          </p:cNvSpPr>
          <p:nvPr>
            <p:ph type="title"/>
          </p:nvPr>
        </p:nvSpPr>
        <p:spPr>
          <a:xfrm>
            <a:off x="380884" y="8"/>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Importance of Primary School</a:t>
            </a:r>
            <a:endParaRPr/>
          </a:p>
        </p:txBody>
      </p:sp>
      <p:sp>
        <p:nvSpPr>
          <p:cNvPr id="154" name="Google Shape;154;p27"/>
          <p:cNvSpPr txBox="1"/>
          <p:nvPr/>
        </p:nvSpPr>
        <p:spPr>
          <a:xfrm>
            <a:off x="162450" y="560155"/>
            <a:ext cx="8819100" cy="43686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1000"/>
              </a:spcBef>
              <a:spcAft>
                <a:spcPts val="0"/>
              </a:spcAft>
              <a:buNone/>
            </a:pPr>
            <a:r>
              <a:rPr lang="en-GB" sz="1900" b="1" u="sng" dirty="0">
                <a:solidFill>
                  <a:schemeClr val="dk1"/>
                </a:solidFill>
              </a:rPr>
              <a:t>Success in primary school sets the foundation for future earnings!</a:t>
            </a:r>
            <a:endParaRPr sz="1900" b="1" u="sng" dirty="0">
              <a:solidFill>
                <a:schemeClr val="dk1"/>
              </a:solidFill>
            </a:endParaRPr>
          </a:p>
          <a:p>
            <a:pPr marL="457200" lvl="0" indent="0" algn="l" rtl="0">
              <a:lnSpc>
                <a:spcPct val="115000"/>
              </a:lnSpc>
              <a:spcBef>
                <a:spcPts val="1000"/>
              </a:spcBef>
              <a:spcAft>
                <a:spcPts val="0"/>
              </a:spcAft>
              <a:buNone/>
            </a:pPr>
            <a:endParaRPr sz="1900" b="1" u="sng" dirty="0">
              <a:solidFill>
                <a:schemeClr val="dk1"/>
              </a:solidFill>
            </a:endParaRPr>
          </a:p>
          <a:p>
            <a:pPr marL="457200" lvl="0" indent="-349250" algn="l" rtl="0">
              <a:lnSpc>
                <a:spcPct val="115000"/>
              </a:lnSpc>
              <a:spcBef>
                <a:spcPts val="1000"/>
              </a:spcBef>
              <a:spcAft>
                <a:spcPts val="0"/>
              </a:spcAft>
              <a:buClr>
                <a:schemeClr val="dk1"/>
              </a:buClr>
              <a:buSzPts val="1900"/>
              <a:buChar char="●"/>
            </a:pPr>
            <a:r>
              <a:rPr lang="en-GB" sz="1900" dirty="0">
                <a:solidFill>
                  <a:schemeClr val="dk1"/>
                </a:solidFill>
              </a:rPr>
              <a:t>Achieving EXS in primary school English and maths tests can mean </a:t>
            </a:r>
            <a:r>
              <a:rPr lang="en-GB" sz="1900" b="1" dirty="0">
                <a:solidFill>
                  <a:schemeClr val="dk1"/>
                </a:solidFill>
              </a:rPr>
              <a:t>£64,000 more earnings</a:t>
            </a:r>
            <a:r>
              <a:rPr lang="en-GB" sz="1900" dirty="0">
                <a:solidFill>
                  <a:schemeClr val="dk1"/>
                </a:solidFill>
              </a:rPr>
              <a:t>.</a:t>
            </a:r>
            <a:br>
              <a:rPr lang="en-GB" sz="1900" dirty="0">
                <a:solidFill>
                  <a:schemeClr val="dk1"/>
                </a:solidFill>
              </a:rPr>
            </a:br>
            <a:endParaRPr sz="1900" dirty="0">
              <a:solidFill>
                <a:schemeClr val="dk1"/>
              </a:solidFill>
            </a:endParaRPr>
          </a:p>
          <a:p>
            <a:pPr marL="457200" lvl="0" indent="-349250" algn="l" rtl="0">
              <a:lnSpc>
                <a:spcPct val="115000"/>
              </a:lnSpc>
              <a:spcBef>
                <a:spcPts val="0"/>
              </a:spcBef>
              <a:spcAft>
                <a:spcPts val="0"/>
              </a:spcAft>
              <a:buClr>
                <a:schemeClr val="dk1"/>
              </a:buClr>
              <a:buSzPts val="1900"/>
              <a:buChar char="●"/>
            </a:pPr>
            <a:r>
              <a:rPr lang="en-GB" sz="1900" dirty="0">
                <a:solidFill>
                  <a:schemeClr val="dk1"/>
                </a:solidFill>
              </a:rPr>
              <a:t>Higher KS2 results (achieving GD) = about a </a:t>
            </a:r>
            <a:r>
              <a:rPr lang="en-GB" sz="1900" b="1" dirty="0">
                <a:solidFill>
                  <a:schemeClr val="dk1"/>
                </a:solidFill>
              </a:rPr>
              <a:t>13.8% earnings boost</a:t>
            </a:r>
            <a:r>
              <a:rPr lang="en-GB" sz="1900" dirty="0">
                <a:solidFill>
                  <a:schemeClr val="dk1"/>
                </a:solidFill>
              </a:rPr>
              <a:t>.</a:t>
            </a:r>
            <a:br>
              <a:rPr lang="en-GB" sz="1900" dirty="0">
                <a:solidFill>
                  <a:schemeClr val="dk1"/>
                </a:solidFill>
              </a:rPr>
            </a:br>
            <a:endParaRPr sz="1900" dirty="0">
              <a:solidFill>
                <a:schemeClr val="dk1"/>
              </a:solidFill>
            </a:endParaRPr>
          </a:p>
          <a:p>
            <a:pPr marL="0" lvl="0" indent="0" algn="ctr" rtl="0">
              <a:lnSpc>
                <a:spcPct val="115000"/>
              </a:lnSpc>
              <a:spcBef>
                <a:spcPts val="1000"/>
              </a:spcBef>
              <a:spcAft>
                <a:spcPts val="0"/>
              </a:spcAft>
              <a:buNone/>
            </a:pPr>
            <a:r>
              <a:rPr lang="en-GB" sz="1900" b="1" dirty="0">
                <a:solidFill>
                  <a:schemeClr val="dk1"/>
                </a:solidFill>
              </a:rPr>
              <a:t>Strong KS2 performance leads to </a:t>
            </a:r>
            <a:br>
              <a:rPr lang="en-GB" sz="1900" b="1" dirty="0">
                <a:solidFill>
                  <a:schemeClr val="dk1"/>
                </a:solidFill>
              </a:rPr>
            </a:br>
            <a:r>
              <a:rPr lang="en-GB" sz="1900" b="1" dirty="0">
                <a:solidFill>
                  <a:schemeClr val="dk1"/>
                </a:solidFill>
              </a:rPr>
              <a:t>better GCSEs → better qualifications → higher pay.</a:t>
            </a:r>
            <a:endParaRPr sz="1900" b="1" dirty="0">
              <a:solidFill>
                <a:schemeClr val="dk1"/>
              </a:solidFill>
            </a:endParaRPr>
          </a:p>
          <a:p>
            <a:pPr marL="457200" lvl="0" indent="0" algn="ctr" rtl="0">
              <a:lnSpc>
                <a:spcPct val="115000"/>
              </a:lnSpc>
              <a:spcBef>
                <a:spcPts val="1000"/>
              </a:spcBef>
              <a:spcAft>
                <a:spcPts val="1000"/>
              </a:spcAft>
              <a:buNone/>
            </a:pPr>
            <a:r>
              <a:rPr lang="en-GB" sz="1600" i="1" dirty="0">
                <a:solidFill>
                  <a:schemeClr val="dk1"/>
                </a:solidFill>
              </a:rPr>
              <a:t>DfE KS2 attainment and lifetime earnings, July 2025</a:t>
            </a:r>
            <a:endParaRPr sz="1600" i="1" dirty="0">
              <a:solidFill>
                <a:schemeClr val="dk1"/>
              </a:solidFill>
            </a:endParaRPr>
          </a:p>
        </p:txBody>
      </p:sp>
      <p:sp>
        <p:nvSpPr>
          <p:cNvPr id="5" name="TextBox 4">
            <a:extLst>
              <a:ext uri="{FF2B5EF4-FFF2-40B4-BE49-F238E27FC236}">
                <a16:creationId xmlns:a16="http://schemas.microsoft.com/office/drawing/2014/main" id="{CAB607CF-B0F2-4251-8114-0A42BE0C18F8}"/>
              </a:ext>
            </a:extLst>
          </p:cNvPr>
          <p:cNvSpPr txBox="1"/>
          <p:nvPr/>
        </p:nvSpPr>
        <p:spPr>
          <a:xfrm>
            <a:off x="8814677" y="-27696"/>
            <a:ext cx="333746" cy="307777"/>
          </a:xfrm>
          <a:prstGeom prst="rect">
            <a:avLst/>
          </a:prstGeom>
          <a:noFill/>
        </p:spPr>
        <p:txBody>
          <a:bodyPr wrap="none" rtlCol="0">
            <a:spAutoFit/>
          </a:bodyPr>
          <a:lstStyle/>
          <a:p>
            <a:r>
              <a:rPr lang="en-GB" b="1" dirty="0">
                <a:solidFill>
                  <a:schemeClr val="bg1">
                    <a:lumMod val="65000"/>
                  </a:schemeClr>
                </a:solidFill>
              </a:rPr>
              <a:t>M</a:t>
            </a:r>
          </a:p>
        </p:txBody>
      </p:sp>
      <p:pic>
        <p:nvPicPr>
          <p:cNvPr id="6" name="Google Shape;78;p16">
            <a:extLst>
              <a:ext uri="{FF2B5EF4-FFF2-40B4-BE49-F238E27FC236}">
                <a16:creationId xmlns:a16="http://schemas.microsoft.com/office/drawing/2014/main" id="{08A10786-FEB4-4D9E-90F4-8A2720A91918}"/>
              </a:ext>
            </a:extLst>
          </p:cNvPr>
          <p:cNvPicPr preferRelativeResize="0"/>
          <p:nvPr/>
        </p:nvPicPr>
        <p:blipFill>
          <a:blip r:embed="rId3">
            <a:alphaModFix/>
          </a:blip>
          <a:stretch>
            <a:fillRect/>
          </a:stretch>
        </p:blipFill>
        <p:spPr>
          <a:xfrm>
            <a:off x="7856220" y="4046878"/>
            <a:ext cx="1287780" cy="109662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21427"/>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dirty="0"/>
              <a:t>What makes Year 3 so special and important?</a:t>
            </a:r>
            <a:endParaRPr dirty="0"/>
          </a:p>
        </p:txBody>
      </p:sp>
      <p:pic>
        <p:nvPicPr>
          <p:cNvPr id="161" name="Google Shape;161;p28"/>
          <p:cNvPicPr preferRelativeResize="0"/>
          <p:nvPr/>
        </p:nvPicPr>
        <p:blipFill>
          <a:blip r:embed="rId3">
            <a:alphaModFix/>
          </a:blip>
          <a:stretch>
            <a:fillRect/>
          </a:stretch>
        </p:blipFill>
        <p:spPr>
          <a:xfrm>
            <a:off x="8150741" y="4297680"/>
            <a:ext cx="993259" cy="845820"/>
          </a:xfrm>
          <a:prstGeom prst="rect">
            <a:avLst/>
          </a:prstGeom>
          <a:noFill/>
          <a:ln>
            <a:noFill/>
          </a:ln>
        </p:spPr>
      </p:pic>
      <p:pic>
        <p:nvPicPr>
          <p:cNvPr id="4" name="Picture 3">
            <a:extLst>
              <a:ext uri="{FF2B5EF4-FFF2-40B4-BE49-F238E27FC236}">
                <a16:creationId xmlns:a16="http://schemas.microsoft.com/office/drawing/2014/main" id="{AB827F83-EF6C-4B34-9E1C-025639665116}"/>
              </a:ext>
            </a:extLst>
          </p:cNvPr>
          <p:cNvPicPr>
            <a:picLocks noChangeAspect="1"/>
          </p:cNvPicPr>
          <p:nvPr/>
        </p:nvPicPr>
        <p:blipFill>
          <a:blip r:embed="rId4"/>
          <a:stretch>
            <a:fillRect/>
          </a:stretch>
        </p:blipFill>
        <p:spPr>
          <a:xfrm>
            <a:off x="71998" y="0"/>
            <a:ext cx="9000004" cy="5143500"/>
          </a:xfrm>
          <a:prstGeom prst="rect">
            <a:avLst/>
          </a:prstGeom>
        </p:spPr>
      </p:pic>
      <p:sp>
        <p:nvSpPr>
          <p:cNvPr id="5" name="TextBox 4">
            <a:extLst>
              <a:ext uri="{FF2B5EF4-FFF2-40B4-BE49-F238E27FC236}">
                <a16:creationId xmlns:a16="http://schemas.microsoft.com/office/drawing/2014/main" id="{29E7B3AC-23D1-456D-ABC2-E28A99DEA4BF}"/>
              </a:ext>
            </a:extLst>
          </p:cNvPr>
          <p:cNvSpPr txBox="1"/>
          <p:nvPr/>
        </p:nvSpPr>
        <p:spPr>
          <a:xfrm>
            <a:off x="8832300" y="0"/>
            <a:ext cx="304892" cy="307777"/>
          </a:xfrm>
          <a:prstGeom prst="rect">
            <a:avLst/>
          </a:prstGeom>
          <a:noFill/>
        </p:spPr>
        <p:txBody>
          <a:bodyPr wrap="none" rtlCol="0">
            <a:spAutoFit/>
          </a:bodyPr>
          <a:lstStyle/>
          <a:p>
            <a:r>
              <a:rPr lang="en-GB" dirty="0">
                <a:solidFill>
                  <a:schemeClr val="bg1">
                    <a:lumMod val="65000"/>
                  </a:schemeClr>
                </a:solidFill>
              </a:rPr>
              <a:t>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404209" y="358683"/>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Use of devices/ Internet safety/ Media</a:t>
            </a:r>
            <a:endParaRPr/>
          </a:p>
        </p:txBody>
      </p:sp>
      <p:sp>
        <p:nvSpPr>
          <p:cNvPr id="168" name="Google Shape;168;p29"/>
          <p:cNvSpPr txBox="1"/>
          <p:nvPr/>
        </p:nvSpPr>
        <p:spPr>
          <a:xfrm>
            <a:off x="591325" y="1002600"/>
            <a:ext cx="8099700" cy="41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dirty="0">
                <a:solidFill>
                  <a:schemeClr val="dk1"/>
                </a:solidFill>
              </a:rPr>
              <a:t>The internet is brilliant! We use it all the time in school.</a:t>
            </a: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Clr>
                <a:schemeClr val="dk1"/>
              </a:buClr>
              <a:buSzPts val="1100"/>
              <a:buFont typeface="Arial"/>
              <a:buNone/>
            </a:pPr>
            <a:r>
              <a:rPr lang="en-GB" sz="1700" dirty="0">
                <a:solidFill>
                  <a:schemeClr val="dk1"/>
                </a:solidFill>
              </a:rPr>
              <a:t>Please monitor your child’s use of devices and internet.</a:t>
            </a: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r>
              <a:rPr lang="en-GB" sz="1700" dirty="0">
                <a:solidFill>
                  <a:schemeClr val="dk1"/>
                </a:solidFill>
              </a:rPr>
              <a:t>Know how to apply parental controls and age restrictions for games and platforms (including streaming services </a:t>
            </a:r>
            <a:r>
              <a:rPr lang="en-GB" sz="1700" dirty="0" err="1">
                <a:solidFill>
                  <a:schemeClr val="dk1"/>
                </a:solidFill>
              </a:rPr>
              <a:t>eg</a:t>
            </a:r>
            <a:r>
              <a:rPr lang="en-GB" sz="1700" dirty="0">
                <a:solidFill>
                  <a:schemeClr val="dk1"/>
                </a:solidFill>
              </a:rPr>
              <a:t> Netflix).</a:t>
            </a: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r>
              <a:rPr lang="en-GB" sz="1700" dirty="0">
                <a:solidFill>
                  <a:schemeClr val="dk1"/>
                </a:solidFill>
              </a:rPr>
              <a:t>Be alert to misuse of devices - talk to your child about what they are looking at and their internet use…‘Show me what you have been reading/ looking at/ watching…”</a:t>
            </a: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r>
              <a:rPr lang="en-GB" sz="1700" dirty="0">
                <a:solidFill>
                  <a:schemeClr val="dk1"/>
                </a:solidFill>
              </a:rPr>
              <a:t>Think about where you child uses their device… do they have </a:t>
            </a:r>
            <a:endParaRPr sz="1700" dirty="0">
              <a:solidFill>
                <a:schemeClr val="dk1"/>
              </a:solidFill>
            </a:endParaRPr>
          </a:p>
          <a:p>
            <a:pPr marL="0" lvl="0" indent="0" algn="l" rtl="0">
              <a:spcBef>
                <a:spcPts val="0"/>
              </a:spcBef>
              <a:spcAft>
                <a:spcPts val="0"/>
              </a:spcAft>
              <a:buNone/>
            </a:pPr>
            <a:r>
              <a:rPr lang="en-GB" sz="1700" dirty="0">
                <a:solidFill>
                  <a:schemeClr val="dk1"/>
                </a:solidFill>
              </a:rPr>
              <a:t>unsupervised use </a:t>
            </a:r>
            <a:r>
              <a:rPr lang="en-GB" sz="1700" dirty="0" err="1">
                <a:solidFill>
                  <a:schemeClr val="dk1"/>
                </a:solidFill>
              </a:rPr>
              <a:t>eg</a:t>
            </a:r>
            <a:r>
              <a:rPr lang="en-GB" sz="1700" dirty="0">
                <a:solidFill>
                  <a:schemeClr val="dk1"/>
                </a:solidFill>
              </a:rPr>
              <a:t> in their bedroom?</a:t>
            </a:r>
            <a:endParaRPr sz="1700" dirty="0">
              <a:solidFill>
                <a:schemeClr val="dk1"/>
              </a:solidFill>
            </a:endParaRPr>
          </a:p>
          <a:p>
            <a:pPr marL="0" lvl="0" indent="0" algn="l" rtl="0">
              <a:spcBef>
                <a:spcPts val="0"/>
              </a:spcBef>
              <a:spcAft>
                <a:spcPts val="0"/>
              </a:spcAft>
              <a:buNone/>
            </a:pPr>
            <a:endParaRPr sz="1700" dirty="0">
              <a:solidFill>
                <a:schemeClr val="dk1"/>
              </a:solidFill>
            </a:endParaRPr>
          </a:p>
          <a:p>
            <a:pPr marL="0" lvl="0" indent="0" algn="l" rtl="0">
              <a:spcBef>
                <a:spcPts val="0"/>
              </a:spcBef>
              <a:spcAft>
                <a:spcPts val="0"/>
              </a:spcAft>
              <a:buNone/>
            </a:pPr>
            <a:r>
              <a:rPr lang="en-GB" sz="1700" dirty="0">
                <a:solidFill>
                  <a:schemeClr val="dk1"/>
                </a:solidFill>
              </a:rPr>
              <a:t>Have a cut off time where devices are put away an hour before </a:t>
            </a:r>
            <a:endParaRPr sz="1700" dirty="0">
              <a:solidFill>
                <a:schemeClr val="dk1"/>
              </a:solidFill>
            </a:endParaRPr>
          </a:p>
          <a:p>
            <a:pPr marL="0" lvl="0" indent="0" algn="l" rtl="0">
              <a:spcBef>
                <a:spcPts val="0"/>
              </a:spcBef>
              <a:spcAft>
                <a:spcPts val="0"/>
              </a:spcAft>
              <a:buNone/>
            </a:pPr>
            <a:r>
              <a:rPr lang="en-GB" sz="1700" dirty="0">
                <a:solidFill>
                  <a:schemeClr val="dk1"/>
                </a:solidFill>
              </a:rPr>
              <a:t>bedtime.</a:t>
            </a:r>
            <a:endParaRPr sz="1700" dirty="0">
              <a:solidFill>
                <a:schemeClr val="dk1"/>
              </a:solidFill>
            </a:endParaRPr>
          </a:p>
          <a:p>
            <a:pPr marL="0" lvl="0" indent="0" algn="l" rtl="0">
              <a:spcBef>
                <a:spcPts val="0"/>
              </a:spcBef>
              <a:spcAft>
                <a:spcPts val="0"/>
              </a:spcAft>
              <a:buNone/>
            </a:pPr>
            <a:endParaRPr sz="1800" dirty="0">
              <a:solidFill>
                <a:schemeClr val="dk1"/>
              </a:solidFill>
            </a:endParaRPr>
          </a:p>
        </p:txBody>
      </p:sp>
      <p:sp>
        <p:nvSpPr>
          <p:cNvPr id="5" name="TextBox 4">
            <a:extLst>
              <a:ext uri="{FF2B5EF4-FFF2-40B4-BE49-F238E27FC236}">
                <a16:creationId xmlns:a16="http://schemas.microsoft.com/office/drawing/2014/main" id="{63B7D808-B94B-4E2A-9EDF-0142A9B0EFCE}"/>
              </a:ext>
            </a:extLst>
          </p:cNvPr>
          <p:cNvSpPr txBox="1"/>
          <p:nvPr/>
        </p:nvSpPr>
        <p:spPr>
          <a:xfrm>
            <a:off x="8832300" y="0"/>
            <a:ext cx="304892" cy="307777"/>
          </a:xfrm>
          <a:prstGeom prst="rect">
            <a:avLst/>
          </a:prstGeom>
          <a:noFill/>
        </p:spPr>
        <p:txBody>
          <a:bodyPr wrap="none" rtlCol="0">
            <a:spAutoFit/>
          </a:bodyPr>
          <a:lstStyle/>
          <a:p>
            <a:r>
              <a:rPr lang="en-GB" dirty="0">
                <a:solidFill>
                  <a:schemeClr val="bg1">
                    <a:lumMod val="65000"/>
                  </a:schemeClr>
                </a:solidFill>
              </a:rPr>
              <a:t>P</a:t>
            </a:r>
          </a:p>
        </p:txBody>
      </p:sp>
      <p:pic>
        <p:nvPicPr>
          <p:cNvPr id="6" name="Google Shape;78;p16">
            <a:extLst>
              <a:ext uri="{FF2B5EF4-FFF2-40B4-BE49-F238E27FC236}">
                <a16:creationId xmlns:a16="http://schemas.microsoft.com/office/drawing/2014/main" id="{9636BAF8-48A4-4ADA-9FA1-AE5FBA9DD401}"/>
              </a:ext>
            </a:extLst>
          </p:cNvPr>
          <p:cNvPicPr preferRelativeResize="0"/>
          <p:nvPr/>
        </p:nvPicPr>
        <p:blipFill>
          <a:blip r:embed="rId3">
            <a:alphaModFix/>
          </a:blip>
          <a:stretch>
            <a:fillRect/>
          </a:stretch>
        </p:blipFill>
        <p:spPr>
          <a:xfrm>
            <a:off x="7856220" y="4046878"/>
            <a:ext cx="1287780" cy="10966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Communication</a:t>
            </a:r>
            <a:endParaRPr/>
          </a:p>
        </p:txBody>
      </p:sp>
      <p:sp>
        <p:nvSpPr>
          <p:cNvPr id="195" name="Google Shape;195;p33"/>
          <p:cNvSpPr txBox="1"/>
          <p:nvPr/>
        </p:nvSpPr>
        <p:spPr>
          <a:xfrm>
            <a:off x="411150" y="1199175"/>
            <a:ext cx="8141100" cy="35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a:solidFill>
                  <a:schemeClr val="dk1"/>
                </a:solidFill>
              </a:rPr>
              <a:t>Please inform the office:</a:t>
            </a:r>
            <a:endParaRPr sz="2100">
              <a:solidFill>
                <a:schemeClr val="dk1"/>
              </a:solidFill>
            </a:endParaRPr>
          </a:p>
          <a:p>
            <a:pPr marL="457200" lvl="0" indent="-361950" algn="l" rtl="0">
              <a:spcBef>
                <a:spcPts val="0"/>
              </a:spcBef>
              <a:spcAft>
                <a:spcPts val="0"/>
              </a:spcAft>
              <a:buClr>
                <a:schemeClr val="dk1"/>
              </a:buClr>
              <a:buSzPts val="2100"/>
              <a:buChar char="●"/>
            </a:pPr>
            <a:r>
              <a:rPr lang="en-GB" sz="2100">
                <a:solidFill>
                  <a:schemeClr val="dk1"/>
                </a:solidFill>
              </a:rPr>
              <a:t>Change of address</a:t>
            </a:r>
            <a:endParaRPr sz="2100">
              <a:solidFill>
                <a:schemeClr val="dk1"/>
              </a:solidFill>
            </a:endParaRPr>
          </a:p>
          <a:p>
            <a:pPr marL="457200" lvl="0" indent="-361950" algn="l" rtl="0">
              <a:spcBef>
                <a:spcPts val="0"/>
              </a:spcBef>
              <a:spcAft>
                <a:spcPts val="0"/>
              </a:spcAft>
              <a:buClr>
                <a:schemeClr val="dk1"/>
              </a:buClr>
              <a:buSzPts val="2100"/>
              <a:buChar char="●"/>
            </a:pPr>
            <a:r>
              <a:rPr lang="en-GB" sz="2100">
                <a:solidFill>
                  <a:schemeClr val="dk1"/>
                </a:solidFill>
              </a:rPr>
              <a:t>Change in email address</a:t>
            </a:r>
            <a:endParaRPr sz="2100">
              <a:solidFill>
                <a:schemeClr val="dk1"/>
              </a:solidFill>
            </a:endParaRPr>
          </a:p>
          <a:p>
            <a:pPr marL="457200" lvl="0" indent="-361950" algn="l" rtl="0">
              <a:spcBef>
                <a:spcPts val="0"/>
              </a:spcBef>
              <a:spcAft>
                <a:spcPts val="0"/>
              </a:spcAft>
              <a:buClr>
                <a:schemeClr val="dk1"/>
              </a:buClr>
              <a:buSzPts val="2100"/>
              <a:buChar char="●"/>
            </a:pPr>
            <a:r>
              <a:rPr lang="en-GB" sz="2100">
                <a:solidFill>
                  <a:schemeClr val="dk1"/>
                </a:solidFill>
              </a:rPr>
              <a:t>Change in telephone numbers</a:t>
            </a: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r>
              <a:rPr lang="en-GB" sz="2100">
                <a:solidFill>
                  <a:schemeClr val="dk1"/>
                </a:solidFill>
              </a:rPr>
              <a:t>Contact the office if you want to see a teacher, or catch on the playground.</a:t>
            </a:r>
            <a:endParaRPr sz="2100">
              <a:solidFill>
                <a:schemeClr val="dk1"/>
              </a:solidFill>
            </a:endParaRPr>
          </a:p>
          <a:p>
            <a:pPr marL="0" lvl="0" indent="0" algn="l" rtl="0">
              <a:spcBef>
                <a:spcPts val="0"/>
              </a:spcBef>
              <a:spcAft>
                <a:spcPts val="0"/>
              </a:spcAft>
              <a:buNone/>
            </a:pPr>
            <a:r>
              <a:rPr lang="en-GB" sz="2100">
                <a:solidFill>
                  <a:schemeClr val="dk1"/>
                </a:solidFill>
              </a:rPr>
              <a:t>Appointments can be made</a:t>
            </a: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r>
              <a:rPr lang="en-GB" sz="2100">
                <a:solidFill>
                  <a:schemeClr val="dk1"/>
                </a:solidFill>
              </a:rPr>
              <a:t>Class teacher →Year leader → Phase Leader → DHT → HT</a:t>
            </a:r>
            <a:endParaRPr sz="21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solidFill>
                <a:schemeClr val="dk1"/>
              </a:solidFill>
            </a:endParaRPr>
          </a:p>
        </p:txBody>
      </p:sp>
      <p:sp>
        <p:nvSpPr>
          <p:cNvPr id="5" name="TextBox 4">
            <a:extLst>
              <a:ext uri="{FF2B5EF4-FFF2-40B4-BE49-F238E27FC236}">
                <a16:creationId xmlns:a16="http://schemas.microsoft.com/office/drawing/2014/main" id="{3B7CA570-1291-49AF-8F8C-4CBCF58AD201}"/>
              </a:ext>
            </a:extLst>
          </p:cNvPr>
          <p:cNvSpPr txBox="1"/>
          <p:nvPr/>
        </p:nvSpPr>
        <p:spPr>
          <a:xfrm>
            <a:off x="8814677" y="-27696"/>
            <a:ext cx="293670" cy="307777"/>
          </a:xfrm>
          <a:prstGeom prst="rect">
            <a:avLst/>
          </a:prstGeom>
          <a:noFill/>
        </p:spPr>
        <p:txBody>
          <a:bodyPr wrap="none" rtlCol="0">
            <a:spAutoFit/>
          </a:bodyPr>
          <a:lstStyle/>
          <a:p>
            <a:r>
              <a:rPr lang="en-GB" b="1" dirty="0">
                <a:solidFill>
                  <a:schemeClr val="bg1">
                    <a:lumMod val="65000"/>
                  </a:schemeClr>
                </a:solidFill>
              </a:rPr>
              <a:t>L</a:t>
            </a:r>
          </a:p>
        </p:txBody>
      </p:sp>
      <p:pic>
        <p:nvPicPr>
          <p:cNvPr id="6" name="Google Shape;78;p16">
            <a:extLst>
              <a:ext uri="{FF2B5EF4-FFF2-40B4-BE49-F238E27FC236}">
                <a16:creationId xmlns:a16="http://schemas.microsoft.com/office/drawing/2014/main" id="{F6DBC157-EF5B-423D-8E21-42DAFD1013AA}"/>
              </a:ext>
            </a:extLst>
          </p:cNvPr>
          <p:cNvPicPr preferRelativeResize="0"/>
          <p:nvPr/>
        </p:nvPicPr>
        <p:blipFill>
          <a:blip r:embed="rId3">
            <a:alphaModFix/>
          </a:blip>
          <a:stretch>
            <a:fillRect/>
          </a:stretch>
        </p:blipFill>
        <p:spPr>
          <a:xfrm>
            <a:off x="7856220" y="4046878"/>
            <a:ext cx="1287780" cy="10966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dirty="0"/>
              <a:t>Year 3 Staff</a:t>
            </a:r>
            <a:endParaRPr dirty="0"/>
          </a:p>
        </p:txBody>
      </p:sp>
      <p:pic>
        <p:nvPicPr>
          <p:cNvPr id="63" name="Google Shape;63;p14"/>
          <p:cNvPicPr preferRelativeResize="0"/>
          <p:nvPr/>
        </p:nvPicPr>
        <p:blipFill>
          <a:blip r:embed="rId3">
            <a:alphaModFix/>
          </a:blip>
          <a:stretch>
            <a:fillRect/>
          </a:stretch>
        </p:blipFill>
        <p:spPr>
          <a:xfrm>
            <a:off x="8114946" y="4267200"/>
            <a:ext cx="1029053" cy="876300"/>
          </a:xfrm>
          <a:prstGeom prst="rect">
            <a:avLst/>
          </a:prstGeom>
          <a:noFill/>
          <a:ln>
            <a:noFill/>
          </a:ln>
        </p:spPr>
      </p:pic>
      <p:pic>
        <p:nvPicPr>
          <p:cNvPr id="19" name="Picture 18">
            <a:extLst>
              <a:ext uri="{FF2B5EF4-FFF2-40B4-BE49-F238E27FC236}">
                <a16:creationId xmlns:a16="http://schemas.microsoft.com/office/drawing/2014/main" id="{10E4FA97-04AA-48F0-B9F5-0132A86D80F0}"/>
              </a:ext>
            </a:extLst>
          </p:cNvPr>
          <p:cNvPicPr>
            <a:picLocks noChangeAspect="1"/>
          </p:cNvPicPr>
          <p:nvPr/>
        </p:nvPicPr>
        <p:blipFill>
          <a:blip r:embed="rId4"/>
          <a:stretch>
            <a:fillRect/>
          </a:stretch>
        </p:blipFill>
        <p:spPr>
          <a:xfrm>
            <a:off x="990600" y="1027885"/>
            <a:ext cx="7162800" cy="36960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Finally…</a:t>
            </a:r>
            <a:endParaRPr/>
          </a:p>
        </p:txBody>
      </p:sp>
      <p:sp>
        <p:nvSpPr>
          <p:cNvPr id="208" name="Google Shape;20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a:solidFill>
                  <a:schemeClr val="dk1"/>
                </a:solidFill>
              </a:rPr>
              <a:t>Parent readers - let office know if you have an hour or so to spare each week to hear readers. Training is provided.</a:t>
            </a:r>
            <a:endParaRPr sz="2000">
              <a:solidFill>
                <a:schemeClr val="dk1"/>
              </a:solidFill>
            </a:endParaRPr>
          </a:p>
          <a:p>
            <a:pPr marL="0" lvl="0" indent="0" algn="l" rtl="0">
              <a:spcBef>
                <a:spcPts val="1200"/>
              </a:spcBef>
              <a:spcAft>
                <a:spcPts val="0"/>
              </a:spcAft>
              <a:buNone/>
            </a:pPr>
            <a:r>
              <a:rPr lang="en-GB" sz="2000">
                <a:solidFill>
                  <a:schemeClr val="dk1"/>
                </a:solidFill>
              </a:rPr>
              <a:t>PTA - always happy to hear from parent volunteers PTA@castlefield.bucks.sch.uk</a:t>
            </a:r>
            <a:endParaRPr sz="2000">
              <a:solidFill>
                <a:schemeClr val="dk1"/>
              </a:solidFill>
            </a:endParaRPr>
          </a:p>
          <a:p>
            <a:pPr marL="0" lvl="0" indent="0" algn="l" rtl="0">
              <a:spcBef>
                <a:spcPts val="1200"/>
              </a:spcBef>
              <a:spcAft>
                <a:spcPts val="0"/>
              </a:spcAft>
              <a:buNone/>
            </a:pPr>
            <a:r>
              <a:rPr lang="en-GB" sz="2000">
                <a:solidFill>
                  <a:schemeClr val="dk1"/>
                </a:solidFill>
              </a:rPr>
              <a:t>Remember… we all share a common interest - your children. We work hard to provide the  best primary education we can for them all and thank you in advance for your support.</a:t>
            </a:r>
            <a:endParaRPr sz="2000">
              <a:solidFill>
                <a:schemeClr val="dk1"/>
              </a:solidFill>
            </a:endParaRPr>
          </a:p>
          <a:p>
            <a:pPr marL="0" lvl="0" indent="0" algn="l" rtl="0">
              <a:spcBef>
                <a:spcPts val="1200"/>
              </a:spcBef>
              <a:spcAft>
                <a:spcPts val="1200"/>
              </a:spcAft>
              <a:buNone/>
            </a:pPr>
            <a:endParaRPr/>
          </a:p>
        </p:txBody>
      </p:sp>
      <p:sp>
        <p:nvSpPr>
          <p:cNvPr id="5" name="TextBox 4">
            <a:extLst>
              <a:ext uri="{FF2B5EF4-FFF2-40B4-BE49-F238E27FC236}">
                <a16:creationId xmlns:a16="http://schemas.microsoft.com/office/drawing/2014/main" id="{17DF17EC-A49B-4DD6-9F1A-E2E1C5CFE1F4}"/>
              </a:ext>
            </a:extLst>
          </p:cNvPr>
          <p:cNvSpPr txBox="1"/>
          <p:nvPr/>
        </p:nvSpPr>
        <p:spPr>
          <a:xfrm>
            <a:off x="8832300" y="0"/>
            <a:ext cx="333746" cy="307777"/>
          </a:xfrm>
          <a:prstGeom prst="rect">
            <a:avLst/>
          </a:prstGeom>
          <a:noFill/>
        </p:spPr>
        <p:txBody>
          <a:bodyPr wrap="none" rtlCol="0">
            <a:spAutoFit/>
          </a:bodyPr>
          <a:lstStyle/>
          <a:p>
            <a:r>
              <a:rPr lang="en-GB" dirty="0">
                <a:solidFill>
                  <a:schemeClr val="bg1">
                    <a:lumMod val="65000"/>
                  </a:schemeClr>
                </a:solidFill>
              </a:rPr>
              <a:t>M</a:t>
            </a:r>
          </a:p>
        </p:txBody>
      </p:sp>
      <p:pic>
        <p:nvPicPr>
          <p:cNvPr id="6" name="Google Shape;78;p16">
            <a:extLst>
              <a:ext uri="{FF2B5EF4-FFF2-40B4-BE49-F238E27FC236}">
                <a16:creationId xmlns:a16="http://schemas.microsoft.com/office/drawing/2014/main" id="{70DC67E0-0B21-4DF3-A190-5B39C00C493F}"/>
              </a:ext>
            </a:extLst>
          </p:cNvPr>
          <p:cNvPicPr preferRelativeResize="0"/>
          <p:nvPr/>
        </p:nvPicPr>
        <p:blipFill>
          <a:blip r:embed="rId3">
            <a:alphaModFix/>
          </a:blip>
          <a:stretch>
            <a:fillRect/>
          </a:stretch>
        </p:blipFill>
        <p:spPr>
          <a:xfrm>
            <a:off x="7856220" y="4046878"/>
            <a:ext cx="1287780" cy="10966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Attendance &amp; Punctuality</a:t>
            </a:r>
            <a:endParaRPr/>
          </a:p>
        </p:txBody>
      </p:sp>
      <p:sp>
        <p:nvSpPr>
          <p:cNvPr id="70" name="Google Shape;70;p15"/>
          <p:cNvSpPr txBox="1">
            <a:spLocks noGrp="1"/>
          </p:cNvSpPr>
          <p:nvPr>
            <p:ph type="body" idx="1"/>
          </p:nvPr>
        </p:nvSpPr>
        <p:spPr>
          <a:xfrm>
            <a:off x="311700" y="1167850"/>
            <a:ext cx="8520600" cy="385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dirty="0">
                <a:solidFill>
                  <a:schemeClr val="dk1"/>
                </a:solidFill>
              </a:rPr>
              <a:t>Curriculum</a:t>
            </a:r>
            <a:r>
              <a:rPr lang="en-GB" dirty="0">
                <a:solidFill>
                  <a:schemeClr val="dk1"/>
                </a:solidFill>
              </a:rPr>
              <a:t> - every lesson counts. One lesson leads to the next and missed lessons make it harder to learn and understand the full curriculum</a:t>
            </a:r>
            <a:endParaRPr dirty="0">
              <a:solidFill>
                <a:schemeClr val="dk1"/>
              </a:solidFill>
            </a:endParaRPr>
          </a:p>
          <a:p>
            <a:pPr marL="0" lvl="0" indent="0" algn="l" rtl="0">
              <a:spcBef>
                <a:spcPts val="1200"/>
              </a:spcBef>
              <a:spcAft>
                <a:spcPts val="0"/>
              </a:spcAft>
              <a:buNone/>
            </a:pPr>
            <a:r>
              <a:rPr lang="en-GB" b="1" dirty="0">
                <a:solidFill>
                  <a:schemeClr val="dk1"/>
                </a:solidFill>
              </a:rPr>
              <a:t>Appointments </a:t>
            </a:r>
            <a:r>
              <a:rPr lang="en-GB" dirty="0">
                <a:solidFill>
                  <a:schemeClr val="dk1"/>
                </a:solidFill>
              </a:rPr>
              <a:t>- (other than hospital consultant/ clinic appointments) must be made outside of school hours</a:t>
            </a:r>
            <a:endParaRPr dirty="0">
              <a:solidFill>
                <a:schemeClr val="dk1"/>
              </a:solidFill>
            </a:endParaRPr>
          </a:p>
          <a:p>
            <a:pPr marL="0" lvl="0" indent="0" algn="l" rtl="0">
              <a:spcBef>
                <a:spcPts val="1200"/>
              </a:spcBef>
              <a:spcAft>
                <a:spcPts val="0"/>
              </a:spcAft>
              <a:buNone/>
            </a:pPr>
            <a:r>
              <a:rPr lang="en-GB" b="1" dirty="0">
                <a:solidFill>
                  <a:schemeClr val="dk1"/>
                </a:solidFill>
              </a:rPr>
              <a:t>Breakfast &amp; bedtimes</a:t>
            </a:r>
            <a:r>
              <a:rPr lang="en-GB" dirty="0">
                <a:solidFill>
                  <a:schemeClr val="dk1"/>
                </a:solidFill>
              </a:rPr>
              <a:t> - including no devices in bedrooms </a:t>
            </a:r>
            <a:endParaRPr dirty="0">
              <a:solidFill>
                <a:schemeClr val="dk1"/>
              </a:solidFill>
            </a:endParaRPr>
          </a:p>
          <a:p>
            <a:pPr marL="0" lvl="0" indent="0" algn="l" rtl="0">
              <a:spcBef>
                <a:spcPts val="1200"/>
              </a:spcBef>
              <a:spcAft>
                <a:spcPts val="0"/>
              </a:spcAft>
              <a:buNone/>
            </a:pPr>
            <a:r>
              <a:rPr lang="en-GB" b="1" dirty="0" err="1">
                <a:solidFill>
                  <a:schemeClr val="dk1"/>
                </a:solidFill>
              </a:rPr>
              <a:t>Mathshed</a:t>
            </a:r>
            <a:r>
              <a:rPr lang="en-GB" dirty="0">
                <a:solidFill>
                  <a:schemeClr val="dk1"/>
                </a:solidFill>
              </a:rPr>
              <a:t> - if invited, it will be to support maths learning. Please arrive on time</a:t>
            </a:r>
            <a:endParaRPr dirty="0">
              <a:solidFill>
                <a:schemeClr val="dk1"/>
              </a:solidFill>
            </a:endParaRPr>
          </a:p>
          <a:p>
            <a:pPr marL="0" lvl="0" indent="0" algn="ctr" rtl="0">
              <a:spcBef>
                <a:spcPts val="1200"/>
              </a:spcBef>
              <a:spcAft>
                <a:spcPts val="0"/>
              </a:spcAft>
              <a:buNone/>
            </a:pPr>
            <a:r>
              <a:rPr lang="en-GB" b="1" dirty="0">
                <a:solidFill>
                  <a:schemeClr val="dk1"/>
                </a:solidFill>
              </a:rPr>
              <a:t>Attend on time every day! </a:t>
            </a:r>
            <a:endParaRPr b="1" dirty="0">
              <a:solidFill>
                <a:schemeClr val="dk1"/>
              </a:solidFill>
            </a:endParaRPr>
          </a:p>
          <a:p>
            <a:pPr marL="0" lvl="0" indent="0" algn="l" rtl="0">
              <a:spcBef>
                <a:spcPts val="1200"/>
              </a:spcBef>
              <a:spcAft>
                <a:spcPts val="0"/>
              </a:spcAft>
              <a:buNone/>
            </a:pPr>
            <a:r>
              <a:rPr lang="en-GB" dirty="0">
                <a:solidFill>
                  <a:schemeClr val="dk1"/>
                </a:solidFill>
              </a:rPr>
              <a:t>Children cannot be collected early for parents/family members  appointments</a:t>
            </a:r>
            <a:endParaRPr dirty="0">
              <a:solidFill>
                <a:schemeClr val="dk1"/>
              </a:solidFill>
            </a:endParaRPr>
          </a:p>
        </p:txBody>
      </p:sp>
      <p:pic>
        <p:nvPicPr>
          <p:cNvPr id="71" name="Google Shape;71;p15"/>
          <p:cNvPicPr preferRelativeResize="0"/>
          <p:nvPr/>
        </p:nvPicPr>
        <p:blipFill>
          <a:blip r:embed="rId3">
            <a:alphaModFix/>
          </a:blip>
          <a:stretch>
            <a:fillRect/>
          </a:stretch>
        </p:blipFill>
        <p:spPr>
          <a:xfrm>
            <a:off x="8091085" y="4246880"/>
            <a:ext cx="1052915" cy="896620"/>
          </a:xfrm>
          <a:prstGeom prst="rect">
            <a:avLst/>
          </a:prstGeom>
          <a:noFill/>
          <a:ln>
            <a:noFill/>
          </a:ln>
        </p:spPr>
      </p:pic>
      <p:sp>
        <p:nvSpPr>
          <p:cNvPr id="5" name="TextBox 4">
            <a:extLst>
              <a:ext uri="{FF2B5EF4-FFF2-40B4-BE49-F238E27FC236}">
                <a16:creationId xmlns:a16="http://schemas.microsoft.com/office/drawing/2014/main" id="{D5339890-33A4-4517-809A-1B8F749402D5}"/>
              </a:ext>
            </a:extLst>
          </p:cNvPr>
          <p:cNvSpPr txBox="1"/>
          <p:nvPr/>
        </p:nvSpPr>
        <p:spPr>
          <a:xfrm>
            <a:off x="8861100" y="-24015"/>
            <a:ext cx="333746" cy="307777"/>
          </a:xfrm>
          <a:prstGeom prst="rect">
            <a:avLst/>
          </a:prstGeom>
          <a:noFill/>
        </p:spPr>
        <p:txBody>
          <a:bodyPr wrap="none" rtlCol="0">
            <a:spAutoFit/>
          </a:bodyPr>
          <a:lstStyle/>
          <a:p>
            <a:r>
              <a:rPr lang="en-GB" dirty="0">
                <a:solidFill>
                  <a:schemeClr val="bg1">
                    <a:lumMod val="65000"/>
                  </a:schemeClr>
                </a:solidFill>
              </a:rPr>
              <a: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Lunches</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dirty="0">
                <a:solidFill>
                  <a:schemeClr val="dk1"/>
                </a:solidFill>
              </a:rPr>
              <a:t>UFSM R/1/2</a:t>
            </a:r>
            <a:endParaRPr dirty="0">
              <a:solidFill>
                <a:schemeClr val="dk1"/>
              </a:solidFill>
            </a:endParaRPr>
          </a:p>
          <a:p>
            <a:pPr marL="0" lvl="0" indent="0" algn="l" rtl="0">
              <a:spcBef>
                <a:spcPts val="1200"/>
              </a:spcBef>
              <a:spcAft>
                <a:spcPts val="0"/>
              </a:spcAft>
              <a:buNone/>
            </a:pPr>
            <a:r>
              <a:rPr lang="en-GB" dirty="0">
                <a:solidFill>
                  <a:schemeClr val="dk1"/>
                </a:solidFill>
              </a:rPr>
              <a:t>School lunches </a:t>
            </a:r>
            <a:r>
              <a:rPr lang="en-GB" b="1" dirty="0">
                <a:solidFill>
                  <a:schemeClr val="dk1"/>
                </a:solidFill>
              </a:rPr>
              <a:t>must be ordered in advance </a:t>
            </a:r>
            <a:r>
              <a:rPr lang="en-GB" dirty="0">
                <a:solidFill>
                  <a:schemeClr val="dk1"/>
                </a:solidFill>
              </a:rPr>
              <a:t>- any issues take up with </a:t>
            </a:r>
            <a:r>
              <a:rPr lang="en-GB" dirty="0" err="1">
                <a:solidFill>
                  <a:schemeClr val="dk1"/>
                </a:solidFill>
              </a:rPr>
              <a:t>AiP</a:t>
            </a:r>
            <a:r>
              <a:rPr lang="en-GB" dirty="0">
                <a:solidFill>
                  <a:schemeClr val="dk1"/>
                </a:solidFill>
              </a:rPr>
              <a:t> (contact details displayed near office)</a:t>
            </a:r>
            <a:endParaRPr dirty="0">
              <a:solidFill>
                <a:schemeClr val="dk1"/>
              </a:solidFill>
            </a:endParaRPr>
          </a:p>
          <a:p>
            <a:pPr marL="0" lvl="0" indent="0" algn="l" rtl="0">
              <a:spcBef>
                <a:spcPts val="1200"/>
              </a:spcBef>
              <a:spcAft>
                <a:spcPts val="0"/>
              </a:spcAft>
              <a:buNone/>
            </a:pPr>
            <a:r>
              <a:rPr lang="en-GB" dirty="0">
                <a:solidFill>
                  <a:schemeClr val="dk1"/>
                </a:solidFill>
              </a:rPr>
              <a:t>Children will be encouraged to eat the food on their plate</a:t>
            </a:r>
            <a:endParaRPr dirty="0">
              <a:solidFill>
                <a:schemeClr val="dk1"/>
              </a:solidFill>
            </a:endParaRPr>
          </a:p>
          <a:p>
            <a:pPr marL="0" lvl="0" indent="0" algn="l" rtl="0">
              <a:spcBef>
                <a:spcPts val="1200"/>
              </a:spcBef>
              <a:spcAft>
                <a:spcPts val="0"/>
              </a:spcAft>
              <a:buNone/>
            </a:pPr>
            <a:r>
              <a:rPr lang="en-GB" dirty="0">
                <a:solidFill>
                  <a:schemeClr val="dk1"/>
                </a:solidFill>
              </a:rPr>
              <a:t>Packed lunches - </a:t>
            </a:r>
            <a:r>
              <a:rPr lang="en-GB" b="1" dirty="0">
                <a:solidFill>
                  <a:schemeClr val="dk1"/>
                </a:solidFill>
              </a:rPr>
              <a:t>NO NUTS!!! </a:t>
            </a:r>
            <a:r>
              <a:rPr lang="en-GB" dirty="0">
                <a:solidFill>
                  <a:schemeClr val="dk1"/>
                </a:solidFill>
              </a:rPr>
              <a:t>including any </a:t>
            </a:r>
            <a:r>
              <a:rPr lang="en-GB" b="1" dirty="0">
                <a:solidFill>
                  <a:schemeClr val="dk1"/>
                </a:solidFill>
              </a:rPr>
              <a:t>chocolate spread</a:t>
            </a:r>
            <a:r>
              <a:rPr lang="en-GB" dirty="0">
                <a:solidFill>
                  <a:schemeClr val="dk1"/>
                </a:solidFill>
              </a:rPr>
              <a:t>. Balanced meal - get children involved making lunch so they are more likely to want to eat what is in their lunchbox</a:t>
            </a:r>
            <a:endParaRPr dirty="0">
              <a:solidFill>
                <a:schemeClr val="dk1"/>
              </a:solidFill>
            </a:endParaRPr>
          </a:p>
          <a:p>
            <a:pPr marL="0" lvl="0" indent="0" algn="l" rtl="0">
              <a:spcBef>
                <a:spcPts val="1200"/>
              </a:spcBef>
              <a:spcAft>
                <a:spcPts val="0"/>
              </a:spcAft>
              <a:buNone/>
            </a:pPr>
            <a:r>
              <a:rPr lang="en-GB" dirty="0">
                <a:solidFill>
                  <a:schemeClr val="dk1"/>
                </a:solidFill>
              </a:rPr>
              <a:t>If lunch is not ordered or brought to school, you will be contacted and asked to arrange for a lunch to be brought into school. The child will not be given a school lunch as the meals are ordered in advance.</a:t>
            </a:r>
            <a:endParaRPr dirty="0">
              <a:solidFill>
                <a:schemeClr val="dk1"/>
              </a:solidFill>
            </a:endParaRPr>
          </a:p>
          <a:p>
            <a:pPr marL="0" lvl="0" indent="0" algn="l" rtl="0">
              <a:spcBef>
                <a:spcPts val="1200"/>
              </a:spcBef>
              <a:spcAft>
                <a:spcPts val="1200"/>
              </a:spcAft>
              <a:buNone/>
            </a:pPr>
            <a:r>
              <a:rPr lang="en-GB" dirty="0">
                <a:solidFill>
                  <a:schemeClr val="dk1"/>
                </a:solidFill>
              </a:rPr>
              <a:t>Water bottles with water, not squash/ juice</a:t>
            </a:r>
            <a:endParaRPr dirty="0">
              <a:solidFill>
                <a:schemeClr val="dk1"/>
              </a:solidFill>
            </a:endParaRPr>
          </a:p>
        </p:txBody>
      </p:sp>
      <p:pic>
        <p:nvPicPr>
          <p:cNvPr id="78" name="Google Shape;78;p16"/>
          <p:cNvPicPr preferRelativeResize="0"/>
          <p:nvPr/>
        </p:nvPicPr>
        <p:blipFill>
          <a:blip r:embed="rId3">
            <a:alphaModFix/>
          </a:blip>
          <a:stretch>
            <a:fillRect/>
          </a:stretch>
        </p:blipFill>
        <p:spPr>
          <a:xfrm>
            <a:off x="7856220" y="4046878"/>
            <a:ext cx="1287780" cy="1096622"/>
          </a:xfrm>
          <a:prstGeom prst="rect">
            <a:avLst/>
          </a:prstGeom>
          <a:noFill/>
          <a:ln>
            <a:noFill/>
          </a:ln>
        </p:spPr>
      </p:pic>
      <p:sp>
        <p:nvSpPr>
          <p:cNvPr id="5" name="TextBox 4">
            <a:extLst>
              <a:ext uri="{FF2B5EF4-FFF2-40B4-BE49-F238E27FC236}">
                <a16:creationId xmlns:a16="http://schemas.microsoft.com/office/drawing/2014/main" id="{945C6FEA-7A7B-4C64-AE57-0504C63F8CED}"/>
              </a:ext>
            </a:extLst>
          </p:cNvPr>
          <p:cNvSpPr txBox="1"/>
          <p:nvPr/>
        </p:nvSpPr>
        <p:spPr>
          <a:xfrm>
            <a:off x="8861100" y="-24015"/>
            <a:ext cx="304892" cy="307777"/>
          </a:xfrm>
          <a:prstGeom prst="rect">
            <a:avLst/>
          </a:prstGeom>
          <a:noFill/>
        </p:spPr>
        <p:txBody>
          <a:bodyPr wrap="none" rtlCol="0">
            <a:spAutoFit/>
          </a:bodyPr>
          <a:lstStyle/>
          <a:p>
            <a:r>
              <a:rPr lang="en-GB" dirty="0">
                <a:solidFill>
                  <a:schemeClr val="bg1">
                    <a:lumMod val="65000"/>
                  </a:schemeClr>
                </a:solidFill>
              </a:rPr>
              <a:t>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Birthday treats</a:t>
            </a: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Birthday treats - not necessary!</a:t>
            </a:r>
            <a:endParaRPr>
              <a:solidFill>
                <a:schemeClr val="dk1"/>
              </a:solidFill>
            </a:endParaRPr>
          </a:p>
          <a:p>
            <a:pPr marL="0" lvl="0" indent="0" algn="l" rtl="0">
              <a:spcBef>
                <a:spcPts val="1200"/>
              </a:spcBef>
              <a:spcAft>
                <a:spcPts val="0"/>
              </a:spcAft>
              <a:buNone/>
            </a:pPr>
            <a:r>
              <a:rPr lang="en-GB">
                <a:solidFill>
                  <a:schemeClr val="dk1"/>
                </a:solidFill>
              </a:rPr>
              <a:t>From an email sent to parents in January 2024:</a:t>
            </a:r>
            <a:endParaRPr>
              <a:solidFill>
                <a:schemeClr val="dk1"/>
              </a:solidFill>
            </a:endParaRPr>
          </a:p>
          <a:p>
            <a:pPr marL="0" lvl="0" indent="0" algn="l" rtl="0">
              <a:spcBef>
                <a:spcPts val="1200"/>
              </a:spcBef>
              <a:spcAft>
                <a:spcPts val="0"/>
              </a:spcAft>
              <a:buClr>
                <a:schemeClr val="dk1"/>
              </a:buClr>
              <a:buSzPts val="1100"/>
              <a:buFont typeface="Arial"/>
              <a:buNone/>
            </a:pPr>
            <a:r>
              <a:rPr lang="en-GB" sz="1400" b="1" i="1">
                <a:solidFill>
                  <a:schemeClr val="dk1"/>
                </a:solidFill>
              </a:rPr>
              <a:t>If you wish to send something in for your child's birthday, please adhere to the following:</a:t>
            </a:r>
            <a:endParaRPr sz="1400" b="1" i="1">
              <a:solidFill>
                <a:schemeClr val="dk1"/>
              </a:solidFill>
            </a:endParaRPr>
          </a:p>
          <a:p>
            <a:pPr marL="596900" lvl="0" indent="-317500" algn="l" rtl="0">
              <a:spcBef>
                <a:spcPts val="1200"/>
              </a:spcBef>
              <a:spcAft>
                <a:spcPts val="0"/>
              </a:spcAft>
              <a:buClr>
                <a:schemeClr val="dk1"/>
              </a:buClr>
              <a:buSzPts val="1400"/>
              <a:buChar char="●"/>
            </a:pPr>
            <a:r>
              <a:rPr lang="en-GB" sz="1400" b="1" i="1">
                <a:solidFill>
                  <a:schemeClr val="dk1"/>
                </a:solidFill>
              </a:rPr>
              <a:t>Send in </a:t>
            </a:r>
            <a:r>
              <a:rPr lang="en-GB" sz="1400" b="1" i="1" u="sng">
                <a:solidFill>
                  <a:schemeClr val="dk1"/>
                </a:solidFill>
              </a:rPr>
              <a:t>one </a:t>
            </a:r>
            <a:r>
              <a:rPr lang="en-GB" sz="1400" b="1" i="1">
                <a:solidFill>
                  <a:schemeClr val="dk1"/>
                </a:solidFill>
              </a:rPr>
              <a:t>small chocolate/sweet per child (no more)</a:t>
            </a:r>
            <a:endParaRPr sz="1400" b="1" i="1">
              <a:solidFill>
                <a:schemeClr val="dk1"/>
              </a:solidFill>
            </a:endParaRPr>
          </a:p>
          <a:p>
            <a:pPr marL="596900" lvl="0" indent="-317500" algn="l" rtl="0">
              <a:spcBef>
                <a:spcPts val="0"/>
              </a:spcBef>
              <a:spcAft>
                <a:spcPts val="0"/>
              </a:spcAft>
              <a:buClr>
                <a:schemeClr val="dk1"/>
              </a:buClr>
              <a:buSzPts val="1400"/>
              <a:buChar char="●"/>
            </a:pPr>
            <a:r>
              <a:rPr lang="en-GB" sz="1400" b="1" i="1">
                <a:solidFill>
                  <a:schemeClr val="dk1"/>
                </a:solidFill>
              </a:rPr>
              <a:t>No cakes/drinks/toys etc</a:t>
            </a:r>
            <a:endParaRPr sz="1400" b="1" i="1">
              <a:solidFill>
                <a:schemeClr val="dk1"/>
              </a:solidFill>
            </a:endParaRPr>
          </a:p>
          <a:p>
            <a:pPr marL="596900" lvl="0" indent="-317500" algn="l" rtl="0">
              <a:spcBef>
                <a:spcPts val="0"/>
              </a:spcBef>
              <a:spcAft>
                <a:spcPts val="0"/>
              </a:spcAft>
              <a:buClr>
                <a:schemeClr val="dk1"/>
              </a:buClr>
              <a:buSzPts val="1400"/>
              <a:buChar char="●"/>
            </a:pPr>
            <a:r>
              <a:rPr lang="en-GB" sz="1400" b="1" i="1">
                <a:solidFill>
                  <a:schemeClr val="dk1"/>
                </a:solidFill>
              </a:rPr>
              <a:t>Everything has to be NUT FREE</a:t>
            </a:r>
            <a:endParaRPr sz="1400" b="1" i="1">
              <a:solidFill>
                <a:schemeClr val="dk1"/>
              </a:solidFill>
            </a:endParaRPr>
          </a:p>
          <a:p>
            <a:pPr marL="596900" lvl="0" indent="-317500" algn="l" rtl="0">
              <a:spcBef>
                <a:spcPts val="0"/>
              </a:spcBef>
              <a:spcAft>
                <a:spcPts val="0"/>
              </a:spcAft>
              <a:buClr>
                <a:schemeClr val="dk1"/>
              </a:buClr>
              <a:buSzPts val="1400"/>
              <a:buChar char="●"/>
            </a:pPr>
            <a:r>
              <a:rPr lang="en-GB" sz="1400" b="1" i="1">
                <a:solidFill>
                  <a:schemeClr val="dk1"/>
                </a:solidFill>
              </a:rPr>
              <a:t>A large number of children in the school cannot eat gelatine</a:t>
            </a:r>
            <a:endParaRPr sz="1400" b="1" i="1">
              <a:solidFill>
                <a:schemeClr val="dk1"/>
              </a:solidFill>
            </a:endParaRPr>
          </a:p>
          <a:p>
            <a:pPr marL="0" lvl="0" indent="0" algn="l" rtl="0">
              <a:spcBef>
                <a:spcPts val="1200"/>
              </a:spcBef>
              <a:spcAft>
                <a:spcPts val="0"/>
              </a:spcAft>
              <a:buClr>
                <a:schemeClr val="dk1"/>
              </a:buClr>
              <a:buSzPts val="1100"/>
              <a:buFont typeface="Arial"/>
              <a:buNone/>
            </a:pPr>
            <a:r>
              <a:rPr lang="en-GB" sz="1400" b="1" i="1">
                <a:solidFill>
                  <a:schemeClr val="dk1"/>
                </a:solidFill>
              </a:rPr>
              <a:t>Anything beyond this will not be accepted, not given out and will be returned to you.</a:t>
            </a:r>
            <a:endParaRPr sz="1400" b="1" i="1">
              <a:solidFill>
                <a:schemeClr val="dk1"/>
              </a:solidFill>
            </a:endParaRPr>
          </a:p>
          <a:p>
            <a:pPr marL="0" lvl="0" indent="0" algn="l" rtl="0">
              <a:spcBef>
                <a:spcPts val="0"/>
              </a:spcBef>
              <a:spcAft>
                <a:spcPts val="1200"/>
              </a:spcAft>
              <a:buNone/>
            </a:pPr>
            <a:r>
              <a:rPr lang="en-GB" sz="2100"/>
              <a:t> </a:t>
            </a:r>
            <a:endParaRPr sz="2100"/>
          </a:p>
        </p:txBody>
      </p:sp>
      <p:sp>
        <p:nvSpPr>
          <p:cNvPr id="5" name="TextBox 4">
            <a:extLst>
              <a:ext uri="{FF2B5EF4-FFF2-40B4-BE49-F238E27FC236}">
                <a16:creationId xmlns:a16="http://schemas.microsoft.com/office/drawing/2014/main" id="{CAF52BDA-96C1-4F02-B5C3-73C4D0CE72B8}"/>
              </a:ext>
            </a:extLst>
          </p:cNvPr>
          <p:cNvSpPr txBox="1"/>
          <p:nvPr/>
        </p:nvSpPr>
        <p:spPr>
          <a:xfrm>
            <a:off x="8861100" y="-24015"/>
            <a:ext cx="284052" cy="307777"/>
          </a:xfrm>
          <a:prstGeom prst="rect">
            <a:avLst/>
          </a:prstGeom>
          <a:noFill/>
        </p:spPr>
        <p:txBody>
          <a:bodyPr wrap="none" rtlCol="0">
            <a:spAutoFit/>
          </a:bodyPr>
          <a:lstStyle/>
          <a:p>
            <a:r>
              <a:rPr lang="en-GB" dirty="0">
                <a:solidFill>
                  <a:schemeClr val="bg1">
                    <a:lumMod val="65000"/>
                  </a:schemeClr>
                </a:solidFill>
              </a:rPr>
              <a:t>L</a:t>
            </a:r>
          </a:p>
        </p:txBody>
      </p:sp>
      <p:pic>
        <p:nvPicPr>
          <p:cNvPr id="6" name="Google Shape;78;p16">
            <a:extLst>
              <a:ext uri="{FF2B5EF4-FFF2-40B4-BE49-F238E27FC236}">
                <a16:creationId xmlns:a16="http://schemas.microsoft.com/office/drawing/2014/main" id="{B6FDD194-A6DF-4453-835F-E42CEF73CD20}"/>
              </a:ext>
            </a:extLst>
          </p:cNvPr>
          <p:cNvPicPr preferRelativeResize="0"/>
          <p:nvPr/>
        </p:nvPicPr>
        <p:blipFill>
          <a:blip r:embed="rId3">
            <a:alphaModFix/>
          </a:blip>
          <a:stretch>
            <a:fillRect/>
          </a:stretch>
        </p:blipFill>
        <p:spPr>
          <a:xfrm>
            <a:off x="7856220" y="4046878"/>
            <a:ext cx="1287780" cy="1096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dirty="0"/>
              <a:t>Uniform</a:t>
            </a:r>
            <a:endParaRPr dirty="0"/>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dk1"/>
                </a:solidFill>
              </a:rPr>
              <a:t>School uniform - jumpers/ branded items available from the office</a:t>
            </a:r>
            <a:endParaRPr dirty="0">
              <a:solidFill>
                <a:schemeClr val="dk1"/>
              </a:solidFill>
            </a:endParaRPr>
          </a:p>
          <a:p>
            <a:pPr marL="0" lvl="0" indent="0" algn="l" rtl="0">
              <a:spcBef>
                <a:spcPts val="1200"/>
              </a:spcBef>
              <a:spcAft>
                <a:spcPts val="0"/>
              </a:spcAft>
              <a:buNone/>
            </a:pPr>
            <a:r>
              <a:rPr lang="en-GB" b="1" dirty="0">
                <a:solidFill>
                  <a:schemeClr val="dk1"/>
                </a:solidFill>
              </a:rPr>
              <a:t>PLEASE NAME SCHOOL CLOTHES!</a:t>
            </a:r>
            <a:endParaRPr b="1" dirty="0">
              <a:solidFill>
                <a:schemeClr val="dk1"/>
              </a:solidFill>
            </a:endParaRPr>
          </a:p>
          <a:p>
            <a:pPr marL="0" lvl="0" indent="0" algn="l" rtl="0">
              <a:spcBef>
                <a:spcPts val="1200"/>
              </a:spcBef>
              <a:spcAft>
                <a:spcPts val="0"/>
              </a:spcAft>
              <a:buNone/>
            </a:pPr>
            <a:r>
              <a:rPr lang="en-GB" dirty="0">
                <a:solidFill>
                  <a:schemeClr val="dk1"/>
                </a:solidFill>
              </a:rPr>
              <a:t>Shirts to be tucked in and shoe laces tied</a:t>
            </a:r>
            <a:endParaRPr dirty="0">
              <a:solidFill>
                <a:schemeClr val="dk1"/>
              </a:solidFill>
            </a:endParaRPr>
          </a:p>
          <a:p>
            <a:pPr marL="0" lvl="0" indent="0" algn="l" rtl="0">
              <a:spcBef>
                <a:spcPts val="1200"/>
              </a:spcBef>
              <a:spcAft>
                <a:spcPts val="0"/>
              </a:spcAft>
              <a:buNone/>
            </a:pPr>
            <a:r>
              <a:rPr lang="en-GB" dirty="0">
                <a:solidFill>
                  <a:schemeClr val="dk1"/>
                </a:solidFill>
              </a:rPr>
              <a:t>PE Kit - updated expectations, advance notice from summer term</a:t>
            </a:r>
            <a:endParaRPr dirty="0">
              <a:solidFill>
                <a:schemeClr val="dk1"/>
              </a:solidFill>
            </a:endParaRPr>
          </a:p>
          <a:p>
            <a:pPr marL="0" lvl="0" indent="0" algn="l" rtl="0">
              <a:spcBef>
                <a:spcPts val="1200"/>
              </a:spcBef>
              <a:spcAft>
                <a:spcPts val="1200"/>
              </a:spcAft>
              <a:buNone/>
            </a:pPr>
            <a:r>
              <a:rPr lang="en-GB" dirty="0">
                <a:solidFill>
                  <a:schemeClr val="dk1"/>
                </a:solidFill>
              </a:rPr>
              <a:t>Coats, even if you travel by car</a:t>
            </a:r>
            <a:endParaRPr dirty="0">
              <a:solidFill>
                <a:schemeClr val="dk1"/>
              </a:solidFill>
            </a:endParaRPr>
          </a:p>
        </p:txBody>
      </p:sp>
      <p:sp>
        <p:nvSpPr>
          <p:cNvPr id="5" name="TextBox 4">
            <a:extLst>
              <a:ext uri="{FF2B5EF4-FFF2-40B4-BE49-F238E27FC236}">
                <a16:creationId xmlns:a16="http://schemas.microsoft.com/office/drawing/2014/main" id="{9FEC0B82-E648-45B0-931E-4A7166A2A793}"/>
              </a:ext>
            </a:extLst>
          </p:cNvPr>
          <p:cNvSpPr txBox="1"/>
          <p:nvPr/>
        </p:nvSpPr>
        <p:spPr>
          <a:xfrm>
            <a:off x="8861100" y="-24015"/>
            <a:ext cx="304892" cy="307777"/>
          </a:xfrm>
          <a:prstGeom prst="rect">
            <a:avLst/>
          </a:prstGeom>
          <a:noFill/>
        </p:spPr>
        <p:txBody>
          <a:bodyPr wrap="none" rtlCol="0">
            <a:spAutoFit/>
          </a:bodyPr>
          <a:lstStyle/>
          <a:p>
            <a:r>
              <a:rPr lang="en-GB" dirty="0">
                <a:solidFill>
                  <a:schemeClr val="bg1">
                    <a:lumMod val="65000"/>
                  </a:schemeClr>
                </a:solidFill>
              </a:rPr>
              <a:t>P</a:t>
            </a:r>
          </a:p>
        </p:txBody>
      </p:sp>
      <p:pic>
        <p:nvPicPr>
          <p:cNvPr id="6" name="Google Shape;78;p16">
            <a:extLst>
              <a:ext uri="{FF2B5EF4-FFF2-40B4-BE49-F238E27FC236}">
                <a16:creationId xmlns:a16="http://schemas.microsoft.com/office/drawing/2014/main" id="{AD42EC29-3224-4AB0-9F34-B8BFE213EE86}"/>
              </a:ext>
            </a:extLst>
          </p:cNvPr>
          <p:cNvPicPr preferRelativeResize="0"/>
          <p:nvPr/>
        </p:nvPicPr>
        <p:blipFill>
          <a:blip r:embed="rId3">
            <a:alphaModFix/>
          </a:blip>
          <a:stretch>
            <a:fillRect/>
          </a:stretch>
        </p:blipFill>
        <p:spPr>
          <a:xfrm>
            <a:off x="7856220" y="4046878"/>
            <a:ext cx="1287780" cy="10966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PE and Games</a:t>
            </a:r>
            <a:endParaRPr/>
          </a:p>
        </p:txBody>
      </p:sp>
      <p:sp>
        <p:nvSpPr>
          <p:cNvPr id="98" name="Google Shape;98;p19"/>
          <p:cNvSpPr txBox="1">
            <a:spLocks noGrp="1"/>
          </p:cNvSpPr>
          <p:nvPr>
            <p:ph type="body" idx="1"/>
          </p:nvPr>
        </p:nvSpPr>
        <p:spPr>
          <a:xfrm>
            <a:off x="311700" y="1152474"/>
            <a:ext cx="8520600" cy="3775125"/>
          </a:xfrm>
          <a:prstGeom prst="rect">
            <a:avLst/>
          </a:prstGeom>
        </p:spPr>
        <p:txBody>
          <a:bodyPr spcFirstLastPara="1" wrap="square" lIns="91425" tIns="91425" rIns="91425" bIns="91425" anchor="t" anchorCtr="0">
            <a:noAutofit/>
          </a:bodyPr>
          <a:lstStyle/>
          <a:p>
            <a:pPr marL="0" lvl="0" indent="0">
              <a:buNone/>
            </a:pPr>
            <a:r>
              <a:rPr lang="en-GB" dirty="0">
                <a:solidFill>
                  <a:srgbClr val="000000"/>
                </a:solidFill>
                <a:cs typeface="Calibri" panose="020F0502020204030204" pitchFamily="34" charset="0"/>
              </a:rPr>
              <a:t>Our PE days are </a:t>
            </a:r>
            <a:r>
              <a:rPr lang="en-GB" b="1" dirty="0">
                <a:solidFill>
                  <a:srgbClr val="000000"/>
                </a:solidFill>
                <a:cs typeface="Calibri" panose="020F0502020204030204" pitchFamily="34" charset="0"/>
              </a:rPr>
              <a:t>Tuesday</a:t>
            </a:r>
            <a:r>
              <a:rPr lang="en-GB" dirty="0">
                <a:solidFill>
                  <a:srgbClr val="000000"/>
                </a:solidFill>
                <a:cs typeface="Calibri" panose="020F0502020204030204" pitchFamily="34" charset="0"/>
              </a:rPr>
              <a:t> and </a:t>
            </a:r>
            <a:r>
              <a:rPr lang="en-GB" b="1" dirty="0">
                <a:solidFill>
                  <a:srgbClr val="000000"/>
                </a:solidFill>
                <a:cs typeface="Calibri" panose="020F0502020204030204" pitchFamily="34" charset="0"/>
              </a:rPr>
              <a:t>Friday </a:t>
            </a:r>
          </a:p>
          <a:p>
            <a:pPr marL="0" lvl="0" indent="0">
              <a:buNone/>
            </a:pPr>
            <a:endParaRPr lang="en-GB" b="1" dirty="0">
              <a:solidFill>
                <a:srgbClr val="000000"/>
              </a:solidFill>
              <a:cs typeface="Calibri" panose="020F0502020204030204" pitchFamily="34" charset="0"/>
            </a:endParaRPr>
          </a:p>
          <a:p>
            <a:pPr marL="285750" indent="-285750"/>
            <a:r>
              <a:rPr lang="en-GB" i="1" dirty="0">
                <a:solidFill>
                  <a:schemeClr val="dk1"/>
                </a:solidFill>
              </a:rPr>
              <a:t>Class teachers will be teaching gymnastics, dance, yoga, fundamentals, OAA and rounders. </a:t>
            </a:r>
          </a:p>
          <a:p>
            <a:pPr marL="285750" indent="-285750"/>
            <a:endParaRPr lang="en-GB" i="1" dirty="0">
              <a:solidFill>
                <a:schemeClr val="dk1"/>
              </a:solidFill>
            </a:endParaRPr>
          </a:p>
          <a:p>
            <a:pPr marL="285750" indent="-285750"/>
            <a:r>
              <a:rPr lang="en-GB" i="1" dirty="0">
                <a:solidFill>
                  <a:schemeClr val="dk1"/>
                </a:solidFill>
              </a:rPr>
              <a:t>Sports coach will be teaching ball skills, tag rugby, netball, tennis, athletics and dodgeball.</a:t>
            </a:r>
          </a:p>
          <a:p>
            <a:pPr marL="285750" indent="-285750">
              <a:spcBef>
                <a:spcPts val="1200"/>
              </a:spcBef>
              <a:spcAft>
                <a:spcPts val="1200"/>
              </a:spcAft>
            </a:pPr>
            <a:r>
              <a:rPr lang="en-GB" dirty="0">
                <a:solidFill>
                  <a:schemeClr val="dk1"/>
                </a:solidFill>
              </a:rPr>
              <a:t>Sports Clubs - keep an eye out for emails from school </a:t>
            </a:r>
            <a:endParaRPr dirty="0">
              <a:solidFill>
                <a:schemeClr val="dk1"/>
              </a:solidFill>
            </a:endParaRPr>
          </a:p>
          <a:p>
            <a:pPr marL="0" lvl="0" indent="0" algn="ctr">
              <a:spcBef>
                <a:spcPts val="1200"/>
              </a:spcBef>
              <a:buNone/>
            </a:pPr>
            <a:r>
              <a:rPr lang="en-GB" dirty="0">
                <a:solidFill>
                  <a:schemeClr val="dk1"/>
                </a:solidFill>
              </a:rPr>
              <a:t>Correct PE kits are </a:t>
            </a:r>
            <a:r>
              <a:rPr lang="en-GB" u="sng" dirty="0">
                <a:solidFill>
                  <a:schemeClr val="dk1"/>
                </a:solidFill>
              </a:rPr>
              <a:t>essential</a:t>
            </a:r>
            <a:r>
              <a:rPr lang="en-GB" dirty="0">
                <a:solidFill>
                  <a:schemeClr val="dk1"/>
                </a:solidFill>
              </a:rPr>
              <a:t> and can be purchased from </a:t>
            </a:r>
            <a:br>
              <a:rPr lang="en-GB" dirty="0">
                <a:solidFill>
                  <a:schemeClr val="dk1"/>
                </a:solidFill>
              </a:rPr>
            </a:br>
            <a:r>
              <a:rPr lang="en-GB" dirty="0">
                <a:solidFill>
                  <a:schemeClr val="dk1"/>
                </a:solidFill>
              </a:rPr>
              <a:t>Asda/ Primark etc but </a:t>
            </a:r>
            <a:r>
              <a:rPr lang="en-GB" b="1" dirty="0">
                <a:solidFill>
                  <a:schemeClr val="dk1"/>
                </a:solidFill>
              </a:rPr>
              <a:t>MUST be plain.</a:t>
            </a: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5" name="TextBox 4">
            <a:extLst>
              <a:ext uri="{FF2B5EF4-FFF2-40B4-BE49-F238E27FC236}">
                <a16:creationId xmlns:a16="http://schemas.microsoft.com/office/drawing/2014/main" id="{81067058-9F27-40E9-B124-51E4A068C5CD}"/>
              </a:ext>
            </a:extLst>
          </p:cNvPr>
          <p:cNvSpPr txBox="1"/>
          <p:nvPr/>
        </p:nvSpPr>
        <p:spPr>
          <a:xfrm>
            <a:off x="8861100" y="-24015"/>
            <a:ext cx="304892" cy="307777"/>
          </a:xfrm>
          <a:prstGeom prst="rect">
            <a:avLst/>
          </a:prstGeom>
          <a:noFill/>
        </p:spPr>
        <p:txBody>
          <a:bodyPr wrap="none" rtlCol="0">
            <a:spAutoFit/>
          </a:bodyPr>
          <a:lstStyle/>
          <a:p>
            <a:r>
              <a:rPr lang="en-GB" dirty="0">
                <a:solidFill>
                  <a:schemeClr val="bg1">
                    <a:lumMod val="65000"/>
                  </a:schemeClr>
                </a:solidFill>
              </a:rPr>
              <a:t>P</a:t>
            </a:r>
          </a:p>
        </p:txBody>
      </p:sp>
      <p:pic>
        <p:nvPicPr>
          <p:cNvPr id="6" name="Google Shape;78;p16">
            <a:extLst>
              <a:ext uri="{FF2B5EF4-FFF2-40B4-BE49-F238E27FC236}">
                <a16:creationId xmlns:a16="http://schemas.microsoft.com/office/drawing/2014/main" id="{C37A71B0-094D-4999-88D1-1459C4363562}"/>
              </a:ext>
            </a:extLst>
          </p:cNvPr>
          <p:cNvPicPr preferRelativeResize="0"/>
          <p:nvPr/>
        </p:nvPicPr>
        <p:blipFill>
          <a:blip r:embed="rId3">
            <a:alphaModFix/>
          </a:blip>
          <a:stretch>
            <a:fillRect/>
          </a:stretch>
        </p:blipFill>
        <p:spPr>
          <a:xfrm>
            <a:off x="7856220" y="4046878"/>
            <a:ext cx="1287780" cy="10966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168498"/>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PE Kits</a:t>
            </a:r>
            <a:endParaRPr/>
          </a:p>
        </p:txBody>
      </p:sp>
      <p:sp>
        <p:nvSpPr>
          <p:cNvPr id="5" name="TextBox 4">
            <a:extLst>
              <a:ext uri="{FF2B5EF4-FFF2-40B4-BE49-F238E27FC236}">
                <a16:creationId xmlns:a16="http://schemas.microsoft.com/office/drawing/2014/main" id="{0ADEB30D-C419-43AB-B111-6D7B3892AC37}"/>
              </a:ext>
            </a:extLst>
          </p:cNvPr>
          <p:cNvSpPr txBox="1"/>
          <p:nvPr/>
        </p:nvSpPr>
        <p:spPr>
          <a:xfrm>
            <a:off x="8861100" y="-24015"/>
            <a:ext cx="304892" cy="307777"/>
          </a:xfrm>
          <a:prstGeom prst="rect">
            <a:avLst/>
          </a:prstGeom>
          <a:noFill/>
        </p:spPr>
        <p:txBody>
          <a:bodyPr wrap="none" rtlCol="0">
            <a:spAutoFit/>
          </a:bodyPr>
          <a:lstStyle/>
          <a:p>
            <a:r>
              <a:rPr lang="en-GB" dirty="0">
                <a:solidFill>
                  <a:schemeClr val="bg1">
                    <a:lumMod val="65000"/>
                  </a:schemeClr>
                </a:solidFill>
              </a:rPr>
              <a:t>P</a:t>
            </a:r>
          </a:p>
        </p:txBody>
      </p:sp>
      <p:sp>
        <p:nvSpPr>
          <p:cNvPr id="8" name="Google Shape;105;p20">
            <a:extLst>
              <a:ext uri="{FF2B5EF4-FFF2-40B4-BE49-F238E27FC236}">
                <a16:creationId xmlns:a16="http://schemas.microsoft.com/office/drawing/2014/main" id="{2F163AB8-2EC5-4351-9601-80AB03F90785}"/>
              </a:ext>
            </a:extLst>
          </p:cNvPr>
          <p:cNvSpPr txBox="1">
            <a:spLocks/>
          </p:cNvSpPr>
          <p:nvPr/>
        </p:nvSpPr>
        <p:spPr>
          <a:xfrm>
            <a:off x="190500" y="656924"/>
            <a:ext cx="8641800" cy="44865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ts val="2300"/>
              </a:lnSpc>
              <a:spcBef>
                <a:spcPts val="600"/>
              </a:spcBef>
              <a:buClr>
                <a:schemeClr val="bg1">
                  <a:lumMod val="50000"/>
                </a:schemeClr>
              </a:buClr>
              <a:buSzPct val="90000"/>
            </a:pPr>
            <a:r>
              <a:rPr lang="en-GB" b="1" u="sng" dirty="0">
                <a:solidFill>
                  <a:schemeClr val="dk1"/>
                </a:solidFill>
              </a:rPr>
              <a:t>Plain</a:t>
            </a:r>
            <a:r>
              <a:rPr lang="en-GB" dirty="0">
                <a:solidFill>
                  <a:schemeClr val="dk1"/>
                </a:solidFill>
              </a:rPr>
              <a:t> royal blue shorts or navy-blue tracksuit bottoms (plain navy-blue leggings may be worn </a:t>
            </a:r>
            <a:r>
              <a:rPr lang="en-GB" i="1" dirty="0">
                <a:solidFill>
                  <a:schemeClr val="dk1"/>
                </a:solidFill>
              </a:rPr>
              <a:t>if they are changed </a:t>
            </a:r>
            <a:r>
              <a:rPr lang="en-GB" dirty="0">
                <a:solidFill>
                  <a:schemeClr val="dk1"/>
                </a:solidFill>
              </a:rPr>
              <a:t>from those worn as part of the school uniform).</a:t>
            </a:r>
          </a:p>
          <a:p>
            <a:pPr marL="285750" indent="-285750">
              <a:lnSpc>
                <a:spcPts val="2300"/>
              </a:lnSpc>
              <a:spcBef>
                <a:spcPts val="600"/>
              </a:spcBef>
              <a:buClr>
                <a:schemeClr val="bg1">
                  <a:lumMod val="50000"/>
                </a:schemeClr>
              </a:buClr>
              <a:buSzPct val="90000"/>
            </a:pPr>
            <a:r>
              <a:rPr lang="en-GB" b="1" u="sng" dirty="0">
                <a:solidFill>
                  <a:schemeClr val="dk1"/>
                </a:solidFill>
              </a:rPr>
              <a:t>Plain</a:t>
            </a:r>
            <a:r>
              <a:rPr lang="en-GB" dirty="0">
                <a:solidFill>
                  <a:schemeClr val="dk1"/>
                </a:solidFill>
              </a:rPr>
              <a:t> royal blue crew neck t-shirt.</a:t>
            </a:r>
          </a:p>
          <a:p>
            <a:pPr marL="285750" indent="-285750">
              <a:lnSpc>
                <a:spcPts val="2300"/>
              </a:lnSpc>
              <a:spcBef>
                <a:spcPts val="600"/>
              </a:spcBef>
              <a:buClr>
                <a:schemeClr val="bg1">
                  <a:lumMod val="50000"/>
                </a:schemeClr>
              </a:buClr>
              <a:buSzPct val="90000"/>
            </a:pPr>
            <a:r>
              <a:rPr lang="en-GB" b="1" u="sng" dirty="0">
                <a:solidFill>
                  <a:schemeClr val="dk1"/>
                </a:solidFill>
              </a:rPr>
              <a:t>Plain </a:t>
            </a:r>
            <a:r>
              <a:rPr lang="en-GB" dirty="0">
                <a:solidFill>
                  <a:schemeClr val="dk1"/>
                </a:solidFill>
              </a:rPr>
              <a:t>navy-blue tracksuit top, hoodie or sweatshirt.</a:t>
            </a:r>
          </a:p>
          <a:p>
            <a:pPr marL="285750" indent="-285750">
              <a:lnSpc>
                <a:spcPts val="2300"/>
              </a:lnSpc>
              <a:spcBef>
                <a:spcPts val="600"/>
              </a:spcBef>
              <a:buClr>
                <a:schemeClr val="bg1">
                  <a:lumMod val="50000"/>
                </a:schemeClr>
              </a:buClr>
              <a:buSzPct val="90000"/>
            </a:pPr>
            <a:r>
              <a:rPr lang="en-GB" b="1" u="sng" dirty="0">
                <a:solidFill>
                  <a:schemeClr val="dk1"/>
                </a:solidFill>
              </a:rPr>
              <a:t>Plain</a:t>
            </a:r>
            <a:r>
              <a:rPr lang="en-GB" dirty="0">
                <a:solidFill>
                  <a:schemeClr val="dk1"/>
                </a:solidFill>
              </a:rPr>
              <a:t> white or black trainers.</a:t>
            </a:r>
          </a:p>
          <a:p>
            <a:pPr marL="0" indent="0">
              <a:lnSpc>
                <a:spcPts val="2300"/>
              </a:lnSpc>
              <a:buClr>
                <a:schemeClr val="dk1"/>
              </a:buClr>
              <a:buSzPts val="523"/>
              <a:buFont typeface="Arial"/>
              <a:buNone/>
            </a:pPr>
            <a:r>
              <a:rPr lang="en-GB" dirty="0">
                <a:solidFill>
                  <a:schemeClr val="dk1"/>
                </a:solidFill>
              </a:rPr>
              <a:t> </a:t>
            </a:r>
          </a:p>
          <a:p>
            <a:pPr marL="0" indent="0">
              <a:lnSpc>
                <a:spcPts val="2300"/>
              </a:lnSpc>
              <a:buClr>
                <a:schemeClr val="dk1"/>
              </a:buClr>
              <a:buSzPts val="523"/>
              <a:buFont typeface="Arial"/>
              <a:buNone/>
            </a:pPr>
            <a:r>
              <a:rPr lang="en-GB" dirty="0">
                <a:solidFill>
                  <a:schemeClr val="dk1"/>
                </a:solidFill>
              </a:rPr>
              <a:t>Please note, the following will </a:t>
            </a:r>
            <a:r>
              <a:rPr lang="en-GB" b="1" u="sng" dirty="0">
                <a:solidFill>
                  <a:schemeClr val="dk1"/>
                </a:solidFill>
              </a:rPr>
              <a:t>not be acceptable:</a:t>
            </a:r>
          </a:p>
          <a:p>
            <a:pPr marL="285750" indent="-285750">
              <a:lnSpc>
                <a:spcPts val="2300"/>
              </a:lnSpc>
              <a:buClr>
                <a:schemeClr val="bg1">
                  <a:lumMod val="50000"/>
                </a:schemeClr>
              </a:buClr>
              <a:buSzPct val="70000"/>
            </a:pPr>
            <a:r>
              <a:rPr lang="en-GB" dirty="0">
                <a:solidFill>
                  <a:schemeClr val="dk1"/>
                </a:solidFill>
              </a:rPr>
              <a:t>Branded clothes (e.g. Nike/adidas), except trainers.</a:t>
            </a:r>
          </a:p>
          <a:p>
            <a:pPr marL="285750" indent="-285750">
              <a:lnSpc>
                <a:spcPts val="2300"/>
              </a:lnSpc>
              <a:buClr>
                <a:schemeClr val="bg1">
                  <a:lumMod val="50000"/>
                </a:schemeClr>
              </a:buClr>
              <a:buSzPct val="70000"/>
            </a:pPr>
            <a:r>
              <a:rPr lang="en-GB" dirty="0">
                <a:solidFill>
                  <a:schemeClr val="dk1"/>
                </a:solidFill>
              </a:rPr>
              <a:t>Football kits.</a:t>
            </a:r>
          </a:p>
          <a:p>
            <a:pPr marL="285750" indent="-285750">
              <a:lnSpc>
                <a:spcPts val="2300"/>
              </a:lnSpc>
              <a:spcAft>
                <a:spcPts val="1800"/>
              </a:spcAft>
              <a:buClr>
                <a:schemeClr val="bg1">
                  <a:lumMod val="50000"/>
                </a:schemeClr>
              </a:buClr>
              <a:buSzPct val="70000"/>
            </a:pPr>
            <a:r>
              <a:rPr lang="en-GB" dirty="0">
                <a:solidFill>
                  <a:schemeClr val="dk1"/>
                </a:solidFill>
              </a:rPr>
              <a:t>Clothes in other colours.</a:t>
            </a:r>
          </a:p>
          <a:p>
            <a:pPr marL="0" indent="0">
              <a:lnSpc>
                <a:spcPts val="2100"/>
              </a:lnSpc>
              <a:buSzPts val="523"/>
              <a:buFont typeface="Arial"/>
              <a:buNone/>
            </a:pPr>
            <a:r>
              <a:rPr lang="en-GB" i="1" dirty="0">
                <a:solidFill>
                  <a:schemeClr val="dk1"/>
                </a:solidFill>
              </a:rPr>
              <a:t>Our PE kit does not need to have the school logo on (unless you want it to) and will be widely available from a range of local retailers.  In line with DfE policy, we are actively pursuing uniform options at the lowest possible cost to our families</a:t>
            </a:r>
            <a:r>
              <a:rPr lang="en-GB" dirty="0">
                <a:solidFill>
                  <a:schemeClr val="dk1"/>
                </a:solidFill>
              </a:rPr>
              <a:t>. </a:t>
            </a:r>
            <a:endParaRPr lang="en-GB" dirty="0"/>
          </a:p>
        </p:txBody>
      </p:sp>
      <p:pic>
        <p:nvPicPr>
          <p:cNvPr id="10" name="Google Shape;78;p16">
            <a:extLst>
              <a:ext uri="{FF2B5EF4-FFF2-40B4-BE49-F238E27FC236}">
                <a16:creationId xmlns:a16="http://schemas.microsoft.com/office/drawing/2014/main" id="{35B4EC61-0201-4B85-BC7A-7A342CDD1810}"/>
              </a:ext>
            </a:extLst>
          </p:cNvPr>
          <p:cNvPicPr preferRelativeResize="0"/>
          <p:nvPr/>
        </p:nvPicPr>
        <p:blipFill>
          <a:blip r:embed="rId3">
            <a:alphaModFix/>
          </a:blip>
          <a:stretch>
            <a:fillRect/>
          </a:stretch>
        </p:blipFill>
        <p:spPr>
          <a:xfrm>
            <a:off x="7665720" y="2256178"/>
            <a:ext cx="1287780" cy="10966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17070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Curriculum topics</a:t>
            </a:r>
            <a:endParaRPr/>
          </a:p>
        </p:txBody>
      </p:sp>
      <p:sp>
        <p:nvSpPr>
          <p:cNvPr id="5" name="TextBox 4">
            <a:extLst>
              <a:ext uri="{FF2B5EF4-FFF2-40B4-BE49-F238E27FC236}">
                <a16:creationId xmlns:a16="http://schemas.microsoft.com/office/drawing/2014/main" id="{7BAAC439-681B-4FDD-A12B-0E7ACE1EBC01}"/>
              </a:ext>
            </a:extLst>
          </p:cNvPr>
          <p:cNvSpPr txBox="1"/>
          <p:nvPr/>
        </p:nvSpPr>
        <p:spPr>
          <a:xfrm>
            <a:off x="8861100" y="-24015"/>
            <a:ext cx="333746" cy="307777"/>
          </a:xfrm>
          <a:prstGeom prst="rect">
            <a:avLst/>
          </a:prstGeom>
          <a:noFill/>
        </p:spPr>
        <p:txBody>
          <a:bodyPr wrap="none" rtlCol="0">
            <a:spAutoFit/>
          </a:bodyPr>
          <a:lstStyle/>
          <a:p>
            <a:r>
              <a:rPr lang="en-GB" dirty="0">
                <a:solidFill>
                  <a:schemeClr val="bg1">
                    <a:lumMod val="65000"/>
                  </a:schemeClr>
                </a:solidFill>
              </a:rPr>
              <a:t>M</a:t>
            </a:r>
          </a:p>
        </p:txBody>
      </p:sp>
      <p:sp>
        <p:nvSpPr>
          <p:cNvPr id="6" name="Google Shape;112;p21">
            <a:extLst>
              <a:ext uri="{FF2B5EF4-FFF2-40B4-BE49-F238E27FC236}">
                <a16:creationId xmlns:a16="http://schemas.microsoft.com/office/drawing/2014/main" id="{D02EB06E-B478-4F8A-B3D4-F1D7E0A91651}"/>
              </a:ext>
            </a:extLst>
          </p:cNvPr>
          <p:cNvSpPr txBox="1">
            <a:spLocks/>
          </p:cNvSpPr>
          <p:nvPr/>
        </p:nvSpPr>
        <p:spPr>
          <a:xfrm>
            <a:off x="311700" y="586655"/>
            <a:ext cx="8520600" cy="42825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GB" sz="2000" dirty="0">
                <a:solidFill>
                  <a:schemeClr val="dk1"/>
                </a:solidFill>
              </a:rPr>
              <a:t>This term we will be:</a:t>
            </a:r>
          </a:p>
          <a:p>
            <a:pPr indent="-328421">
              <a:lnSpc>
                <a:spcPts val="3000"/>
              </a:lnSpc>
              <a:spcBef>
                <a:spcPts val="1200"/>
              </a:spcBef>
              <a:buClr>
                <a:schemeClr val="dk1"/>
              </a:buClr>
              <a:buSzPct val="100000"/>
            </a:pPr>
            <a:r>
              <a:rPr lang="en-GB" sz="2000" dirty="0">
                <a:solidFill>
                  <a:schemeClr val="dk1"/>
                </a:solidFill>
              </a:rPr>
              <a:t>Writing narratives (defeating the monster) and persuasive letters.</a:t>
            </a:r>
          </a:p>
          <a:p>
            <a:pPr indent="-328421">
              <a:lnSpc>
                <a:spcPts val="3000"/>
              </a:lnSpc>
              <a:buClr>
                <a:schemeClr val="dk1"/>
              </a:buClr>
              <a:buSzPct val="100000"/>
            </a:pPr>
            <a:r>
              <a:rPr lang="en-GB" sz="2000" dirty="0">
                <a:solidFill>
                  <a:schemeClr val="dk1"/>
                </a:solidFill>
              </a:rPr>
              <a:t>Securing knowledge of place value up to 1 000.</a:t>
            </a:r>
          </a:p>
          <a:p>
            <a:pPr indent="-328421">
              <a:lnSpc>
                <a:spcPts val="3000"/>
              </a:lnSpc>
              <a:buClr>
                <a:schemeClr val="dk1"/>
              </a:buClr>
              <a:buSzPct val="100000"/>
            </a:pPr>
            <a:r>
              <a:rPr lang="en-GB" sz="2000" dirty="0">
                <a:solidFill>
                  <a:schemeClr val="dk1"/>
                </a:solidFill>
              </a:rPr>
              <a:t>Practicing addition and subtraction with 2 and 3 digits.</a:t>
            </a:r>
          </a:p>
          <a:p>
            <a:pPr indent="-328421">
              <a:lnSpc>
                <a:spcPts val="3000"/>
              </a:lnSpc>
              <a:buClr>
                <a:schemeClr val="dk1"/>
              </a:buClr>
              <a:buSzPct val="100000"/>
            </a:pPr>
            <a:r>
              <a:rPr lang="en-GB" sz="2000" dirty="0">
                <a:solidFill>
                  <a:schemeClr val="dk1"/>
                </a:solidFill>
              </a:rPr>
              <a:t>Exploring forces and magnets in science. </a:t>
            </a:r>
          </a:p>
          <a:p>
            <a:pPr indent="-328421">
              <a:lnSpc>
                <a:spcPts val="3000"/>
              </a:lnSpc>
              <a:spcAft>
                <a:spcPts val="600"/>
              </a:spcAft>
              <a:buClr>
                <a:schemeClr val="dk1"/>
              </a:buClr>
              <a:buSzPct val="100000"/>
            </a:pPr>
            <a:r>
              <a:rPr lang="en-GB" sz="2000" dirty="0">
                <a:solidFill>
                  <a:schemeClr val="dk1"/>
                </a:solidFill>
              </a:rPr>
              <a:t>Learning about the Stone Age through to the Iron Age in history.</a:t>
            </a:r>
          </a:p>
          <a:p>
            <a:pPr marL="0" indent="0">
              <a:lnSpc>
                <a:spcPts val="2400"/>
              </a:lnSpc>
              <a:spcBef>
                <a:spcPts val="1200"/>
              </a:spcBef>
              <a:buNone/>
            </a:pPr>
            <a:r>
              <a:rPr lang="en-GB" i="1" dirty="0">
                <a:solidFill>
                  <a:schemeClr val="dk1"/>
                </a:solidFill>
              </a:rPr>
              <a:t>Our priorities in writing will be developing fluent handwriting, joining our ideas with appropriate conjunctions and using adverbs to show time and cause. In maths we will be practising our 2, 4, 5, 8, and 10 times tables.</a:t>
            </a:r>
            <a:endParaRPr lang="en-GB" dirty="0">
              <a:solidFill>
                <a:schemeClr val="dk1"/>
              </a:solidFill>
            </a:endParaRPr>
          </a:p>
        </p:txBody>
      </p:sp>
      <p:sp>
        <p:nvSpPr>
          <p:cNvPr id="4" name="TextBox 3">
            <a:extLst>
              <a:ext uri="{FF2B5EF4-FFF2-40B4-BE49-F238E27FC236}">
                <a16:creationId xmlns:a16="http://schemas.microsoft.com/office/drawing/2014/main" id="{3A74CD00-5CCB-4EF8-8FAF-7BF17C541810}"/>
              </a:ext>
            </a:extLst>
          </p:cNvPr>
          <p:cNvSpPr txBox="1"/>
          <p:nvPr/>
        </p:nvSpPr>
        <p:spPr>
          <a:xfrm>
            <a:off x="436880" y="4459980"/>
            <a:ext cx="7396480" cy="587853"/>
          </a:xfrm>
          <a:prstGeom prst="rect">
            <a:avLst/>
          </a:prstGeom>
          <a:noFill/>
        </p:spPr>
        <p:txBody>
          <a:bodyPr wrap="square" rtlCol="0">
            <a:spAutoFit/>
          </a:bodyPr>
          <a:lstStyle/>
          <a:p>
            <a:pPr algn="ctr">
              <a:lnSpc>
                <a:spcPts val="2000"/>
              </a:lnSpc>
            </a:pPr>
            <a:r>
              <a:rPr lang="en-GB" sz="1600" i="1" dirty="0">
                <a:solidFill>
                  <a:schemeClr val="dk1"/>
                </a:solidFill>
              </a:rPr>
              <a:t>Keep an eye on our website, Facebook page and Instagram account </a:t>
            </a:r>
            <a:br>
              <a:rPr lang="en-GB" sz="1600" i="1" dirty="0">
                <a:solidFill>
                  <a:schemeClr val="dk1"/>
                </a:solidFill>
              </a:rPr>
            </a:br>
            <a:r>
              <a:rPr lang="en-GB" sz="1600" i="1" dirty="0">
                <a:solidFill>
                  <a:schemeClr val="dk1"/>
                </a:solidFill>
              </a:rPr>
              <a:t>where photos will be updated regularly</a:t>
            </a:r>
          </a:p>
        </p:txBody>
      </p:sp>
      <p:pic>
        <p:nvPicPr>
          <p:cNvPr id="10" name="Google Shape;78;p16">
            <a:extLst>
              <a:ext uri="{FF2B5EF4-FFF2-40B4-BE49-F238E27FC236}">
                <a16:creationId xmlns:a16="http://schemas.microsoft.com/office/drawing/2014/main" id="{16D8FD92-D6D7-4348-89DD-3C8FBA25192F}"/>
              </a:ext>
            </a:extLst>
          </p:cNvPr>
          <p:cNvPicPr preferRelativeResize="0"/>
          <p:nvPr/>
        </p:nvPicPr>
        <p:blipFill>
          <a:blip r:embed="rId3">
            <a:alphaModFix/>
          </a:blip>
          <a:stretch>
            <a:fillRect/>
          </a:stretch>
        </p:blipFill>
        <p:spPr>
          <a:xfrm>
            <a:off x="7856220" y="4046878"/>
            <a:ext cx="1287780" cy="109662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2519</Words>
  <Application>Microsoft Office PowerPoint</Application>
  <PresentationFormat>On-screen Show (16:9)</PresentationFormat>
  <Paragraphs>249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Monotype Corsiva</vt:lpstr>
      <vt:lpstr>Simple Light</vt:lpstr>
      <vt:lpstr>Year 3  Welcome Meeting</vt:lpstr>
      <vt:lpstr>Year 3 Staff</vt:lpstr>
      <vt:lpstr>Attendance &amp; Punctuality</vt:lpstr>
      <vt:lpstr>Lunches</vt:lpstr>
      <vt:lpstr>Birthday treats</vt:lpstr>
      <vt:lpstr>Uniform</vt:lpstr>
      <vt:lpstr>PE and Games</vt:lpstr>
      <vt:lpstr>PE Kits</vt:lpstr>
      <vt:lpstr>Curriculum topics</vt:lpstr>
      <vt:lpstr>Trips and experiences</vt:lpstr>
      <vt:lpstr>Annual Challenge</vt:lpstr>
      <vt:lpstr>Annual Challenge</vt:lpstr>
      <vt:lpstr>Drop off and pick up</vt:lpstr>
      <vt:lpstr>Homework</vt:lpstr>
      <vt:lpstr>PowerPoint Presentation</vt:lpstr>
      <vt:lpstr>Importance of Primary School</vt:lpstr>
      <vt:lpstr>What makes Year 3 so special and important?</vt:lpstr>
      <vt:lpstr>Use of devices/ Internet safety/ Media</vt:lpstr>
      <vt:lpstr>Communication</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Welcome Meeting</dc:title>
  <dc:creator>Maria Keys</dc:creator>
  <cp:lastModifiedBy>Maria Keys</cp:lastModifiedBy>
  <cp:revision>14</cp:revision>
  <dcterms:modified xsi:type="dcterms:W3CDTF">2025-09-09T12:21:51Z</dcterms:modified>
</cp:coreProperties>
</file>