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3"/>
  </p:notesMasterIdLst>
  <p:sldIdLst>
    <p:sldId id="260" r:id="rId2"/>
  </p:sldIdLst>
  <p:sldSz cx="6858000" cy="9144000" type="screen4x3"/>
  <p:notesSz cx="6797675" cy="9926638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AEC24540-B820-4A52-834F-B59DE895B40C}">
  <a:tblStyle styleId="{AEC24540-B820-4A52-834F-B59DE895B40C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8F1D3292-13E5-49F1-BA0D-7DCEC1F0EDF8}" styleName="Table_1">
    <a:wholeTbl>
      <a:tcTxStyle b="off" i="off">
        <a:font>
          <a:latin typeface="Calibri"/>
          <a:ea typeface="Calibri"/>
          <a:cs typeface="Calibri"/>
        </a:font>
        <a:schemeClr val="dk1"/>
      </a:tcTxStyle>
      <a:tcStyle>
        <a:tcBdr>
          <a:lef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dk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FFFFFF">
              <a:alpha val="0"/>
            </a:srgbClr>
          </a:solidFill>
        </a:fill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8742" autoAdjust="0"/>
    <p:restoredTop sz="94660"/>
  </p:normalViewPr>
  <p:slideViewPr>
    <p:cSldViewPr snapToGrid="0">
      <p:cViewPr varScale="1">
        <p:scale>
          <a:sx n="65" d="100"/>
          <a:sy n="65" d="100"/>
        </p:scale>
        <p:origin x="24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1133150" y="744475"/>
            <a:ext cx="4532000" cy="3722475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5:notes"/>
          <p:cNvSpPr txBox="1">
            <a:spLocks noGrp="1"/>
          </p:cNvSpPr>
          <p:nvPr>
            <p:ph type="body" idx="1"/>
          </p:nvPr>
        </p:nvSpPr>
        <p:spPr>
          <a:xfrm>
            <a:off x="679750" y="4715125"/>
            <a:ext cx="5438125" cy="4466975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dirty="0"/>
          </a:p>
        </p:txBody>
      </p:sp>
      <p:sp>
        <p:nvSpPr>
          <p:cNvPr id="110" name="Google Shape;110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2003425" y="744538"/>
            <a:ext cx="2792413" cy="3722687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lvl="0" algn="ctr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/>
            </a:lvl3pPr>
            <a:lvl4pPr lvl="3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6" name="Google Shape;16;p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528108" y="2377546"/>
            <a:ext cx="5801784" cy="5915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1772576" y="3622015"/>
            <a:ext cx="7749117" cy="147875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-1227799" y="2186121"/>
            <a:ext cx="7749117" cy="43505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3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3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3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4"/>
          <p:cNvSpPr txBox="1"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>
                <a:solidFill>
                  <a:schemeClr val="dk1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350"/>
              <a:buNone/>
              <a:defRPr sz="1350">
                <a:solidFill>
                  <a:srgbClr val="888888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4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8" name="Google Shape;28;p4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5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body" idx="2"/>
          </p:nvPr>
        </p:nvSpPr>
        <p:spPr>
          <a:xfrm>
            <a:off x="3471863" y="2434167"/>
            <a:ext cx="2914650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33" name="Google Shape;33;p5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4" name="Google Shape;34;p5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5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6"/>
          <p:cNvSpPr txBox="1"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body" idx="2"/>
          </p:nvPr>
        </p:nvSpPr>
        <p:spPr>
          <a:xfrm>
            <a:off x="472381" y="3340100"/>
            <a:ext cx="2901255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6"/>
          <p:cNvSpPr txBox="1">
            <a:spLocks noGrp="1"/>
          </p:cNvSpPr>
          <p:nvPr>
            <p:ph type="body" idx="3"/>
          </p:nvPr>
        </p:nvSpPr>
        <p:spPr>
          <a:xfrm>
            <a:off x="3471863" y="2241551"/>
            <a:ext cx="2915543" cy="109854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 b="1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None/>
              <a:defRPr sz="1350" b="1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 b="1"/>
            </a:lvl9pPr>
          </a:lstStyle>
          <a:p>
            <a:endParaRPr/>
          </a:p>
        </p:txBody>
      </p:sp>
      <p:sp>
        <p:nvSpPr>
          <p:cNvPr id="41" name="Google Shape;41;p6"/>
          <p:cNvSpPr txBox="1">
            <a:spLocks noGrp="1"/>
          </p:cNvSpPr>
          <p:nvPr>
            <p:ph type="body" idx="4"/>
          </p:nvPr>
        </p:nvSpPr>
        <p:spPr>
          <a:xfrm>
            <a:off x="3471863" y="3340100"/>
            <a:ext cx="2915543" cy="4912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429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2" name="Google Shape;42;p6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6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4" name="Google Shape;44;p6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7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9" name="Google Shape;49;p7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3810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619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marL="1371600" lvl="2" indent="-3429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marL="2286000" lvl="4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marL="2743200" lvl="5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marL="3200400" lvl="6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marL="3657600" lvl="7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marL="4114800" lvl="8" indent="-32385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2915543" y="1316569"/>
            <a:ext cx="3471863" cy="64981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None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None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None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472381" y="2743200"/>
            <a:ext cx="2211884" cy="50821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lvl="0" indent="-228600" algn="l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marL="914400" lvl="1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050"/>
              <a:buNone/>
              <a:defRPr sz="1050"/>
            </a:lvl2pPr>
            <a:lvl3pPr marL="1371600" lvl="2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marL="1828800" lvl="3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4pPr>
            <a:lvl5pPr marL="2286000" lvl="4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5pPr>
            <a:lvl6pPr marL="2743200" lvl="5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6pPr>
            <a:lvl7pPr marL="3200400" lvl="6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7pPr>
            <a:lvl8pPr marL="3657600" lvl="7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8pPr>
            <a:lvl9pPr marL="4114800" lvl="8" indent="-228600" algn="l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750"/>
              <a:buNone/>
              <a:defRPr sz="75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sz="33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361950" algn="l" rtl="0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sz="21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34290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23850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sz="15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4325" algn="l" rtl="0">
              <a:lnSpc>
                <a:spcPct val="90000"/>
              </a:lnSpc>
              <a:spcBef>
                <a:spcPts val="375"/>
              </a:spcBef>
              <a:spcAft>
                <a:spcPts val="0"/>
              </a:spcAft>
              <a:buClr>
                <a:schemeClr val="dk1"/>
              </a:buClr>
              <a:buSzPts val="1350"/>
              <a:buFont typeface="Arial"/>
              <a:buChar char="•"/>
              <a:defRPr sz="135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9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GB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2" name="Google Shape;112;p17"/>
          <p:cNvGraphicFramePr/>
          <p:nvPr>
            <p:extLst>
              <p:ext uri="{D42A27DB-BD31-4B8C-83A1-F6EECF244321}">
                <p14:modId xmlns:p14="http://schemas.microsoft.com/office/powerpoint/2010/main" val="213229364"/>
              </p:ext>
            </p:extLst>
          </p:nvPr>
        </p:nvGraphicFramePr>
        <p:xfrm>
          <a:off x="541680" y="55988"/>
          <a:ext cx="6261725" cy="342920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2617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4290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 dirty="0" err="1">
                          <a:latin typeface="Arial"/>
                          <a:ea typeface="Arial"/>
                          <a:cs typeface="Arial"/>
                          <a:sym typeface="Arial"/>
                        </a:rPr>
                        <a:t>Castlefield</a:t>
                      </a:r>
                      <a:r>
                        <a:rPr lang="en-GB" sz="9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 School</a:t>
                      </a:r>
                      <a:endParaRPr dirty="0"/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b="1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Year 5 2025-2026</a:t>
                      </a:r>
                      <a:endParaRPr dirty="0"/>
                    </a:p>
                  </a:txBody>
                  <a:tcPr marL="68575" marR="68575" marT="34300" marB="34300">
                    <a:solidFill>
                      <a:srgbClr val="D8E2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113" name="Google Shape;113;p17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524834" cy="447261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114" name="Google Shape;114;p17"/>
          <p:cNvGraphicFramePr/>
          <p:nvPr>
            <p:extLst>
              <p:ext uri="{D42A27DB-BD31-4B8C-83A1-F6EECF244321}">
                <p14:modId xmlns:p14="http://schemas.microsoft.com/office/powerpoint/2010/main" val="1083398394"/>
              </p:ext>
            </p:extLst>
          </p:nvPr>
        </p:nvGraphicFramePr>
        <p:xfrm>
          <a:off x="6127" y="430298"/>
          <a:ext cx="6855002" cy="8517852"/>
        </p:xfrm>
        <a:graphic>
          <a:graphicData uri="http://schemas.openxmlformats.org/drawingml/2006/table">
            <a:tbl>
              <a:tblPr firstRow="1" bandRow="1">
                <a:noFill/>
                <a:tableStyleId>{8F1D3292-13E5-49F1-BA0D-7DCEC1F0EDF8}</a:tableStyleId>
              </a:tblPr>
              <a:tblGrid>
                <a:gridCol w="6585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515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3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792">
                  <a:extLst>
                    <a:ext uri="{9D8B030D-6E8A-4147-A177-3AD203B41FA5}">
                      <a16:colId xmlns:a16="http://schemas.microsoft.com/office/drawing/2014/main" val="15228127"/>
                    </a:ext>
                  </a:extLst>
                </a:gridCol>
                <a:gridCol w="106061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4440">
                  <a:extLst>
                    <a:ext uri="{9D8B030D-6E8A-4147-A177-3AD203B41FA5}">
                      <a16:colId xmlns:a16="http://schemas.microsoft.com/office/drawing/2014/main" val="184951805"/>
                    </a:ext>
                  </a:extLst>
                </a:gridCol>
                <a:gridCol w="91241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099040">
                  <a:extLst>
                    <a:ext uri="{9D8B030D-6E8A-4147-A177-3AD203B41FA5}">
                      <a16:colId xmlns:a16="http://schemas.microsoft.com/office/drawing/2014/main" val="299016038"/>
                    </a:ext>
                  </a:extLst>
                </a:gridCol>
              </a:tblGrid>
              <a:tr h="21226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900"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 dirty="0">
                          <a:latin typeface="Arial"/>
                          <a:ea typeface="Arial"/>
                          <a:cs typeface="Arial"/>
                          <a:sym typeface="Arial"/>
                        </a:rPr>
                        <a:t>Term 1A</a:t>
                      </a:r>
                      <a:endParaRPr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Term 1B</a:t>
                      </a:r>
                      <a:endParaRPr/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Term 2A</a:t>
                      </a:r>
                      <a:endParaRPr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Term 2B</a:t>
                      </a:r>
                      <a:endParaRPr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Term 3A</a:t>
                      </a:r>
                      <a:endParaRPr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Term 3B</a:t>
                      </a:r>
                      <a:endParaRPr/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349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900">
                          <a:latin typeface="Arial"/>
                          <a:ea typeface="Arial"/>
                          <a:cs typeface="Arial"/>
                          <a:sym typeface="Arial"/>
                        </a:rPr>
                        <a:t>Theme</a:t>
                      </a:r>
                      <a:endParaRPr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/>
                        <a:t>Witches</a:t>
                      </a:r>
                      <a:endParaRPr sz="1100" dirty="0"/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Vikings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/>
                        <a:t>Space</a:t>
                      </a:r>
                      <a:endParaRPr sz="110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/>
                        <a:t>Crime</a:t>
                      </a:r>
                      <a:endParaRPr sz="110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1100" dirty="0"/>
                        <a:t>Rainforest</a:t>
                      </a:r>
                      <a:endParaRPr sz="1100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100" dirty="0"/>
                        <a:t>Mayans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503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Experiences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  <a:ea typeface="Arial"/>
                          <a:cs typeface="Arial"/>
                          <a:sym typeface="Arial"/>
                        </a:rPr>
                        <a:t>Wetland project</a:t>
                      </a:r>
                      <a:br>
                        <a:rPr lang="en-GB" sz="800" dirty="0">
                          <a:latin typeface="Twinkl Cursive Unlooped" panose="02000000000000000000" pitchFamily="2" charset="0"/>
                          <a:ea typeface="Arial"/>
                          <a:cs typeface="Arial"/>
                          <a:sym typeface="Arial"/>
                        </a:rPr>
                      </a:br>
                      <a:r>
                        <a:rPr lang="en-GB" sz="800" dirty="0">
                          <a:latin typeface="Twinkl Cursive Unlooped" panose="02000000000000000000" pitchFamily="2" charset="0"/>
                          <a:ea typeface="Arial"/>
                          <a:cs typeface="Arial"/>
                          <a:sym typeface="Arial"/>
                        </a:rPr>
                        <a:t>Witches Day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Christmas workshop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 Tower of London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Easter Story</a:t>
                      </a: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Living Rainforest </a:t>
                      </a: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9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Ancient Mayan Day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513171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cs typeface="Arial"/>
                          <a:sym typeface="Arial"/>
                        </a:rPr>
                        <a:t>Writing genre and texts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The Caravan</a:t>
                      </a: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Narrative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(Warning Tale)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Focus: Setting &amp; description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(4weeks)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1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1" u="sng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How to make disgusting soup</a:t>
                      </a: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Non-fiction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Focus: Instructions </a:t>
                      </a:r>
                      <a:br>
                        <a:rPr lang="en-GB" sz="800" b="0" u="none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(2 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Purpose: Instruct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Beowulf</a:t>
                      </a: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Narrative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(Conquering the Monster tale)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Focus: Characterization &amp; action (villain)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(4 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i="0" u="none" strike="noStrike" kern="1200" cap="none" dirty="0">
                        <a:solidFill>
                          <a:schemeClr val="tx1"/>
                        </a:solidFill>
                        <a:effectLst/>
                        <a:latin typeface="Twinkl Cursive Unlooped" panose="02000000000000000000" pitchFamily="2" charset="0"/>
                        <a:ea typeface="Calibri"/>
                        <a:cs typeface="Calibri"/>
                        <a:sym typeface="Arial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Cosy Cottage</a:t>
                      </a: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Non-fiction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Focus: Persuasion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(3 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Purpose: Persuade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Harriet’s Rescue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Narrative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(Meeting Tale – Aladdin?)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Focus: Dialogue </a:t>
                      </a:r>
                      <a:br>
                        <a:rPr lang="en-GB" sz="800" b="0" u="none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(3 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*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br>
                        <a:rPr lang="en-GB" sz="800" b="1" u="sng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Alien Landing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Narrative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Time Slip Story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Focus: Openings/ endings &amp; Suspense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(3weeks)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Adventure at Sandy Cove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Narrative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(Finding Tale)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Focus: Description, openings and endings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(4 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 pitchFamily="2" charset="0"/>
                        </a:rPr>
                        <a:t>*</a:t>
                      </a: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 pitchFamily="2" charset="0"/>
                        </a:rPr>
                        <a:t>Crime and punishment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Based on Alien Landing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Non-fiction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Discussion text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Focus: Discussion/ balanced argument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(2 weeks)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Purpose: Discuss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 u="sng" dirty="0">
                          <a:latin typeface="Twinkl Cursive Unlooped" panose="02000000000000000000"/>
                        </a:rPr>
                        <a:t>Why Bats Matter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Non-fiction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Explanation text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Focus: Explanation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(4 weeks)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Purpose: Inform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/>
                        </a:rPr>
                        <a:t>*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b="1" u="sng" dirty="0">
                          <a:latin typeface="Twinkl Cursive Unlooped" panose="02000000000000000000"/>
                        </a:rPr>
                        <a:t>SBW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(1 week)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Recount school trip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(1 week)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Purpose: Inform</a:t>
                      </a: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2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 err="1">
                          <a:latin typeface="Twinkl Cursive Unlooped" panose="02000000000000000000"/>
                        </a:rPr>
                        <a:t>Clockclose</a:t>
                      </a:r>
                      <a:endParaRPr lang="en-GB" sz="800" b="1" u="sng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Narrative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Portal Tale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Focus: Openings/ endings and Suspense (4weeks)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Purpose: Entertain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b="0" u="none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0" u="none" dirty="0">
                          <a:latin typeface="Twinkl Cursive Unlooped" panose="02000000000000000000"/>
                        </a:rPr>
                        <a:t>*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b="1" u="sng" dirty="0">
                          <a:latin typeface="Twinkl Cursive Unlooped" panose="02000000000000000000"/>
                        </a:rPr>
                        <a:t>Information Text: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History topic – Mayans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Use non-fiction examples to choose from (2weeks)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Purpose: Inform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114300" marR="11430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092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</a:rPr>
                        <a:t>Class reading texts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The Witches by Roald Dahl</a:t>
                      </a: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Thomas Kemp by Penelope Lively</a:t>
                      </a: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Jamie Drake 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Crime and Punishment</a:t>
                      </a: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Jaguar Trials 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Twinkl Cursive Unlooped" panose="02000000000000000000" pitchFamily="2" charset="0"/>
                        </a:rPr>
                        <a:t>Harry Potter and the Philosopher’s Stone by J K Rowling</a:t>
                      </a: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45056912"/>
                  </a:ext>
                </a:extLst>
              </a:tr>
              <a:tr h="410922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Twinkl Cursive Unlooped" panose="02000000000000000000"/>
                          <a:ea typeface="Arial"/>
                          <a:cs typeface="Arial"/>
                          <a:sym typeface="Arial"/>
                        </a:rPr>
                        <a:t>Maths</a:t>
                      </a:r>
                      <a:endParaRPr sz="80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Place value</a:t>
                      </a:r>
                    </a:p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Addition and subtraction</a:t>
                      </a: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Multiplication &amp; division; graphs</a:t>
                      </a: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Fractions and decimals</a:t>
                      </a: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Decimals and percentages</a:t>
                      </a: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Decimals</a:t>
                      </a: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/>
                        </a:rPr>
                        <a:t>Geometry and measure</a:t>
                      </a:r>
                      <a:endParaRPr sz="800" dirty="0">
                        <a:latin typeface="Twinkl Cursive Unlooped" panose="02000000000000000000"/>
                      </a:endParaRP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67650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+mj-lt"/>
                          <a:ea typeface="Arial"/>
                          <a:cs typeface="Arial"/>
                          <a:sym typeface="Arial"/>
                        </a:rPr>
                        <a:t>Science</a:t>
                      </a:r>
                      <a:endParaRPr sz="80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Properties and changes of materials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(12 KQs)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 dirty="0"/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Earth and Space</a:t>
                      </a:r>
                    </a:p>
                    <a:p>
                      <a:pPr marL="0" marR="0" lvl="0" indent="0" algn="ctr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>
                          <a:latin typeface="Twinkl Cursive Unlooped" panose="02000000000000000000" pitchFamily="2" charset="0"/>
                        </a:rPr>
                        <a:t>Forces</a:t>
                      </a: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Life cycles of animals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Life cycle of plants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Life changes, cycle of human life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95929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History 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>
                          <a:latin typeface="Twinkl Cursive Unlooped" panose="02000000000000000000" pitchFamily="2" charset="0"/>
                        </a:rPr>
                        <a:t>Vikings</a:t>
                      </a:r>
                      <a:endParaRPr lang="en-GB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  <a:ea typeface="Arial"/>
                          <a:cs typeface="Arial"/>
                          <a:sym typeface="Arial"/>
                        </a:rPr>
                        <a:t>Crime &amp; Punishment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strike="sngStrike" dirty="0">
                        <a:latin typeface="Twinkl Cursive Unlooped" panose="02000000000000000000" pitchFamily="2" charset="0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  <a:ea typeface="Arial"/>
                          <a:cs typeface="Arial"/>
                          <a:sym typeface="Arial"/>
                        </a:rPr>
                        <a:t>Ancient Mayans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092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Geography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South America’s countries and major cities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endParaRPr lang="en-GB" sz="800" strike="sngStrike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Compare London and Rio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Biomes and vegetation belts (Rainforests)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2208081421"/>
                  </a:ext>
                </a:extLst>
              </a:tr>
              <a:tr h="410922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Art 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Frida Kahlo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(self-portraits)</a:t>
                      </a:r>
                      <a:br>
                        <a:rPr lang="en-GB" sz="800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paint/print/crayons/pencil/pastel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800" dirty="0" err="1">
                          <a:latin typeface="Twinkl Cursive Unlooped" panose="02000000000000000000" pitchFamily="2" charset="0"/>
                        </a:rPr>
                        <a:t>Andre</a:t>
                      </a:r>
                      <a:r>
                        <a:rPr lang="fr-FR" sz="800" dirty="0">
                          <a:latin typeface="Twinkl Cursive Unlooped" panose="02000000000000000000" pitchFamily="2" charset="0"/>
                        </a:rPr>
                        <a:t> </a:t>
                      </a:r>
                      <a:r>
                        <a:rPr lang="fr-FR" sz="800" dirty="0" err="1">
                          <a:latin typeface="Twinkl Cursive Unlooped" panose="02000000000000000000" pitchFamily="2" charset="0"/>
                        </a:rPr>
                        <a:t>Derrain</a:t>
                      </a:r>
                      <a:br>
                        <a:rPr lang="fr-FR" sz="800" dirty="0">
                          <a:latin typeface="Twinkl Cursive Unlooped" panose="02000000000000000000" pitchFamily="2" charset="0"/>
                        </a:rPr>
                      </a:br>
                      <a:r>
                        <a:rPr lang="fr-FR" sz="800" dirty="0">
                          <a:latin typeface="Twinkl Cursive Unlooped" panose="02000000000000000000" pitchFamily="2" charset="0"/>
                        </a:rPr>
                        <a:t>(</a:t>
                      </a:r>
                      <a:r>
                        <a:rPr lang="fr-FR" sz="800" dirty="0" err="1">
                          <a:latin typeface="Twinkl Cursive Unlooped" panose="02000000000000000000" pitchFamily="2" charset="0"/>
                        </a:rPr>
                        <a:t>Fauvist</a:t>
                      </a:r>
                      <a:r>
                        <a:rPr lang="fr-FR" sz="800" dirty="0">
                          <a:latin typeface="Twinkl Cursive Unlooped" panose="02000000000000000000" pitchFamily="2" charset="0"/>
                        </a:rPr>
                        <a:t> </a:t>
                      </a:r>
                      <a:r>
                        <a:rPr lang="fr-FR" sz="800" dirty="0" err="1">
                          <a:latin typeface="Twinkl Cursive Unlooped" panose="02000000000000000000" pitchFamily="2" charset="0"/>
                        </a:rPr>
                        <a:t>landscapes</a:t>
                      </a:r>
                      <a:r>
                        <a:rPr lang="fr-FR" sz="800" dirty="0">
                          <a:latin typeface="Twinkl Cursive Unlooped" panose="02000000000000000000" pitchFamily="2" charset="0"/>
                        </a:rPr>
                        <a:t>)</a:t>
                      </a:r>
                      <a:br>
                        <a:rPr lang="fr-FR" sz="800" dirty="0">
                          <a:latin typeface="Twinkl Cursive Unlooped" panose="02000000000000000000" pitchFamily="2" charset="0"/>
                        </a:rPr>
                      </a:br>
                      <a:r>
                        <a:rPr lang="fr-FR" sz="800" dirty="0" err="1">
                          <a:latin typeface="Twinkl Cursive Unlooped" panose="02000000000000000000" pitchFamily="2" charset="0"/>
                        </a:rPr>
                        <a:t>paint</a:t>
                      </a:r>
                      <a:r>
                        <a:rPr lang="fr-FR" sz="800" dirty="0">
                          <a:latin typeface="Twinkl Cursive Unlooped" panose="02000000000000000000" pitchFamily="2" charset="0"/>
                        </a:rPr>
                        <a:t> 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de-DE" sz="800" dirty="0">
                          <a:latin typeface="Twinkl Cursive Unlooped" panose="02000000000000000000" pitchFamily="2" charset="0"/>
                        </a:rPr>
                        <a:t>Will Kurtz</a:t>
                      </a:r>
                    </a:p>
                    <a:p>
                      <a:pPr algn="ctr"/>
                      <a:r>
                        <a:rPr lang="de-DE" sz="800" dirty="0">
                          <a:latin typeface="Twinkl Cursive Unlooped" panose="02000000000000000000" pitchFamily="2" charset="0"/>
                        </a:rPr>
                        <a:t>(papier mache/ sculpture)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9808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</a:rPr>
                        <a:t>DT</a:t>
                      </a: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DT – Toys</a:t>
                      </a:r>
                      <a:endParaRPr lang="en-GB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</a:pPr>
                      <a:endParaRPr sz="800" dirty="0">
                        <a:latin typeface="+mj-lt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800"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DT </a:t>
                      </a:r>
                      <a:r>
                        <a:rPr lang="en-GB" sz="800">
                          <a:latin typeface="Twinkl Cursive Unlooped" panose="02000000000000000000" pitchFamily="2" charset="0"/>
                        </a:rPr>
                        <a:t>– Soup</a:t>
                      </a: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DT – Bird Houses</a:t>
                      </a:r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931493550"/>
                  </a:ext>
                </a:extLst>
              </a:tr>
              <a:tr h="21297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+mj-lt"/>
                          <a:ea typeface="Arial"/>
                          <a:cs typeface="Arial"/>
                          <a:sym typeface="Arial"/>
                        </a:rPr>
                        <a:t>PSHE</a:t>
                      </a:r>
                      <a:endParaRPr sz="80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Families and Friends</a:t>
                      </a: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Being Safe in the World</a:t>
                      </a:r>
                      <a:endParaRPr lang="en-GB" dirty="0"/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</a:txBody>
                  <a:tcPr marL="68575" marR="68575" marT="34300" marB="34300"/>
                </a:tc>
                <a:tc>
                  <a:txBody>
                    <a:bodyPr/>
                    <a:lstStyle/>
                    <a:p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Healthy Body and Mind</a:t>
                      </a:r>
                      <a:endParaRPr lang="en-GB" dirty="0"/>
                    </a:p>
                  </a:txBody>
                  <a:tcPr marL="68575" marR="68575" marT="34300" marB="34300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548851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8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+mj-lt"/>
                          <a:ea typeface="Arial"/>
                          <a:cs typeface="Arial"/>
                          <a:sym typeface="Arial"/>
                        </a:rPr>
                        <a:t>RE</a:t>
                      </a:r>
                      <a:endParaRPr sz="80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Important People 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Christianity – Mary Elizabeth </a:t>
                      </a:r>
                      <a:r>
                        <a:rPr lang="en-GB" sz="800" dirty="0" err="1">
                          <a:latin typeface="Twinkl Cursive Unlooped" panose="02000000000000000000" pitchFamily="2" charset="0"/>
                        </a:rPr>
                        <a:t>Hesselblad</a:t>
                      </a:r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Sikhism – Guru Nanak 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Special things and scared texts 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Christianity – Bible (symbolism)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Sikhism – Guru </a:t>
                      </a:r>
                      <a:r>
                        <a:rPr lang="en-GB" sz="800" dirty="0" err="1">
                          <a:latin typeface="Twinkl Cursive Unlooped" panose="02000000000000000000" pitchFamily="2" charset="0"/>
                        </a:rPr>
                        <a:t>Granth</a:t>
                      </a: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 Sahib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Sikhism Vaisakhi 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Important Places 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Christian pilgrimages in England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Christianity – rites of passage</a:t>
                      </a:r>
                    </a:p>
                    <a:p>
                      <a:pPr algn="ctr">
                        <a:lnSpc>
                          <a:spcPts val="800"/>
                        </a:lnSpc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Sikhism Gurdwara Pilgrimages – Golden Temple in Amritsar </a:t>
                      </a:r>
                    </a:p>
                  </a:txBody>
                  <a:tcPr marL="68575" marR="68575" marT="34300" marB="34300"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29566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+mj-lt"/>
                          <a:ea typeface="Arial"/>
                          <a:cs typeface="Arial"/>
                          <a:sym typeface="Arial"/>
                        </a:rPr>
                        <a:t>Computing</a:t>
                      </a:r>
                      <a:endParaRPr sz="80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Search engines (systems and networks)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Scratch</a:t>
                      </a:r>
                      <a:br>
                        <a:rPr lang="en-GB" sz="700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Programming1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>
                          <a:latin typeface="Twinkl Cursive Unlooped" panose="02000000000000000000" pitchFamily="2" charset="0"/>
                        </a:rPr>
                        <a:t>Scratch</a:t>
                      </a:r>
                      <a:br>
                        <a:rPr lang="en-GB" sz="700">
                          <a:latin typeface="Twinkl Cursive Unlooped" panose="02000000000000000000" pitchFamily="2" charset="0"/>
                        </a:rPr>
                      </a:br>
                      <a:r>
                        <a:rPr lang="en-GB" sz="700">
                          <a:latin typeface="Twinkl Cursive Unlooped" panose="02000000000000000000" pitchFamily="2" charset="0"/>
                        </a:rPr>
                        <a:t>Programming1</a:t>
                      </a:r>
                      <a:endParaRPr lang="en-GB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Mars Rover 1 </a:t>
                      </a:r>
                      <a:br>
                        <a:rPr lang="en-GB" sz="700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(Data handling)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>
                          <a:latin typeface="Twinkl Cursive Unlooped" panose="02000000000000000000" pitchFamily="2" charset="0"/>
                        </a:rPr>
                        <a:t>Microbit</a:t>
                      </a:r>
                      <a:br>
                        <a:rPr lang="en-GB" sz="700">
                          <a:latin typeface="Twinkl Cursive Unlooped" panose="02000000000000000000" pitchFamily="2" charset="0"/>
                        </a:rPr>
                      </a:br>
                      <a:r>
                        <a:rPr lang="en-GB" sz="700">
                          <a:latin typeface="Twinkl Cursive Unlooped" panose="02000000000000000000" pitchFamily="2" charset="0"/>
                        </a:rPr>
                        <a:t>(Programming2)</a:t>
                      </a:r>
                      <a:endParaRPr lang="en-GB" sz="7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5.4Stop motion animation</a:t>
                      </a:r>
                      <a:br>
                        <a:rPr lang="en-GB" sz="700" dirty="0">
                          <a:latin typeface="Twinkl Cursive Unlooped" panose="02000000000000000000" pitchFamily="2" charset="0"/>
                        </a:rPr>
                      </a:b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(creating media)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: Sonic Pi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>
                          <a:latin typeface="Twinkl Cursive Unlooped" panose="02000000000000000000" pitchFamily="2" charset="0"/>
                        </a:rPr>
                        <a:t>Mars Rover2 +online safety+</a:t>
                      </a:r>
                      <a:endParaRPr lang="en-GB" sz="7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55917"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>
                          <a:latin typeface="+mj-lt"/>
                          <a:ea typeface="Arial"/>
                          <a:cs typeface="Arial"/>
                          <a:sym typeface="Arial"/>
                        </a:rPr>
                        <a:t>Music</a:t>
                      </a:r>
                      <a:endParaRPr sz="800">
                        <a:latin typeface="+mj-lt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</a:pPr>
                      <a:endParaRPr lang="en-GB" sz="7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The Blues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700">
                          <a:latin typeface="Twinkl Cursive Unlooped" panose="02000000000000000000" pitchFamily="2" charset="0"/>
                        </a:rPr>
                        <a:t>The Blues</a:t>
                      </a:r>
                      <a:endParaRPr lang="en-GB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</a:pPr>
                      <a:endParaRPr lang="en-GB" sz="7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>
                          <a:latin typeface="Twinkl Cursive Unlooped" panose="02000000000000000000" pitchFamily="2" charset="0"/>
                        </a:rPr>
                        <a:t>Composition and Notation: (Ancient Egypt)</a:t>
                      </a:r>
                      <a:endParaRPr lang="en-GB" sz="7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700"/>
                        </a:lnSpc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South and West Africa</a:t>
                      </a:r>
                    </a:p>
                    <a:p>
                      <a:pPr algn="ctr">
                        <a:lnSpc>
                          <a:spcPts val="700"/>
                        </a:lnSpc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Whole School Music Day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South and West Africa </a:t>
                      </a:r>
                    </a:p>
                    <a:p>
                      <a:pPr marL="0" marR="0" lvl="0" indent="0" algn="ctr" defTabSz="685800" rtl="0" eaLnBrk="1" fontAlgn="auto" latinLnBrk="0" hangingPunct="1">
                        <a:lnSpc>
                          <a:spcPts val="7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700" dirty="0">
                          <a:latin typeface="Twinkl Cursive Unlooped" panose="02000000000000000000" pitchFamily="2" charset="0"/>
                        </a:rPr>
                        <a:t>+ festival of Colour (Holi )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315300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PE</a:t>
                      </a: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Yoga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Handball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Dance</a:t>
                      </a:r>
                    </a:p>
                    <a:p>
                      <a:pPr algn="ctr"/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Tag rugby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Dance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Tag rugby</a:t>
                      </a:r>
                      <a:endParaRPr lang="en-GB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Gymnastics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Netball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Fitness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Tennis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OAA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Athletics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Rounders</a:t>
                      </a:r>
                    </a:p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Swimming/Golf</a:t>
                      </a:r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31557"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GB" sz="800" dirty="0">
                          <a:latin typeface="+mj-lt"/>
                          <a:ea typeface="Arial"/>
                          <a:cs typeface="Arial"/>
                          <a:sym typeface="Arial"/>
                        </a:rPr>
                        <a:t>MFL</a:t>
                      </a:r>
                      <a:endParaRPr sz="800" dirty="0">
                        <a:latin typeface="+mj-lt"/>
                        <a:ea typeface="Arial"/>
                        <a:cs typeface="Arial"/>
                        <a:sym typeface="Arial"/>
                      </a:endParaRPr>
                    </a:p>
                  </a:txBody>
                  <a:tcPr marL="68575" marR="68575" marT="34300" marB="34300"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My Town</a:t>
                      </a:r>
                    </a:p>
                  </a:txBody>
                  <a:tcPr marL="68580" marR="68580" marT="34290" marB="34290"/>
                </a:tc>
                <a:tc hMerge="1">
                  <a:txBody>
                    <a:bodyPr/>
                    <a:lstStyle/>
                    <a:p>
                      <a:pPr algn="ctr"/>
                      <a:endParaRPr lang="en-GB" sz="800" dirty="0">
                        <a:latin typeface="Twinkl Cursive Unlooped" panose="02000000000000000000" pitchFamily="2" charset="0"/>
                      </a:endParaRP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Let’s Go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800" dirty="0">
                          <a:latin typeface="Twinkl Cursive Unlooped" panose="02000000000000000000" pitchFamily="2" charset="0"/>
                        </a:rPr>
                        <a:t>Shopping</a:t>
                      </a:r>
                    </a:p>
                  </a:txBody>
                  <a:tcPr marL="68580" marR="68580" marT="34290" marB="34290"/>
                </a:tc>
                <a:tc>
                  <a:txBody>
                    <a:bodyPr/>
                    <a:lstStyle/>
                    <a:p>
                      <a:endParaRPr lang="en-GB" dirty="0"/>
                    </a:p>
                  </a:txBody>
                  <a:tcPr marL="68580" marR="68580" marT="34290" marB="34290"/>
                </a:tc>
                <a:extLst>
                  <a:ext uri="{0D108BD9-81ED-4DB2-BD59-A6C34878D82A}">
                    <a16:rowId xmlns:a16="http://schemas.microsoft.com/office/drawing/2014/main" val="172124068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62146</TotalTime>
  <Words>581</Words>
  <Application>Microsoft Office PowerPoint</Application>
  <PresentationFormat>On-screen Show (4:3)</PresentationFormat>
  <Paragraphs>214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Twinkl Cursive Unlooped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Sonia Farid</dc:creator>
  <cp:lastModifiedBy>A Kann</cp:lastModifiedBy>
  <cp:revision>80</cp:revision>
  <dcterms:modified xsi:type="dcterms:W3CDTF">2026-03-04T15:13:10Z</dcterms:modified>
</cp:coreProperties>
</file>