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60" r:id="rId2"/>
  </p:sldIdLst>
  <p:sldSz cx="6858000" cy="9144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EC24540-B820-4A52-834F-B59DE895B40C}">
  <a:tblStyle styleId="{AEC24540-B820-4A52-834F-B59DE895B40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F1D3292-13E5-49F1-BA0D-7DCEC1F0EDF8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21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24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" name="Google Shape;112;p17"/>
          <p:cNvGraphicFramePr/>
          <p:nvPr>
            <p:extLst>
              <p:ext uri="{D42A27DB-BD31-4B8C-83A1-F6EECF244321}">
                <p14:modId xmlns:p14="http://schemas.microsoft.com/office/powerpoint/2010/main" val="607040349"/>
              </p:ext>
            </p:extLst>
          </p:nvPr>
        </p:nvGraphicFramePr>
        <p:xfrm>
          <a:off x="541680" y="55988"/>
          <a:ext cx="6261725" cy="388640"/>
        </p:xfrm>
        <a:graphic>
          <a:graphicData uri="http://schemas.openxmlformats.org/drawingml/2006/table">
            <a:tbl>
              <a:tblPr firstRow="1" bandRow="1">
                <a:noFill/>
                <a:tableStyleId>{8F1D3292-13E5-49F1-BA0D-7DCEC1F0EDF8}</a:tableStyleId>
              </a:tblPr>
              <a:tblGrid>
                <a:gridCol w="626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dirty="0" err="1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Castlefield</a:t>
                      </a:r>
                      <a:r>
                        <a:rPr lang="en-GB" sz="1050" b="1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 School</a:t>
                      </a:r>
                      <a:endParaRPr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Year 4  2025-2026</a:t>
                      </a:r>
                      <a:endParaRPr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>
                    <a:solidFill>
                      <a:srgbClr val="D8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13" name="Google Shape;11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24834" cy="44726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4" name="Google Shape;114;p17"/>
          <p:cNvGraphicFramePr/>
          <p:nvPr>
            <p:extLst>
              <p:ext uri="{D42A27DB-BD31-4B8C-83A1-F6EECF244321}">
                <p14:modId xmlns:p14="http://schemas.microsoft.com/office/powerpoint/2010/main" val="3132963631"/>
              </p:ext>
            </p:extLst>
          </p:nvPr>
        </p:nvGraphicFramePr>
        <p:xfrm>
          <a:off x="75017" y="513629"/>
          <a:ext cx="6622345" cy="8634290"/>
        </p:xfrm>
        <a:graphic>
          <a:graphicData uri="http://schemas.openxmlformats.org/drawingml/2006/table">
            <a:tbl>
              <a:tblPr firstRow="1" bandRow="1">
                <a:noFill/>
                <a:tableStyleId>{8F1D3292-13E5-49F1-BA0D-7DCEC1F0EDF8}</a:tableStyleId>
              </a:tblPr>
              <a:tblGrid>
                <a:gridCol w="708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08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8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78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42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42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824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808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1A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1B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2A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2B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3A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3B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56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Experiences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Hands on Science – Teeth Worship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Pizza Making DT – internal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Roman Day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SMG Church visit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Saxons artefacts lesson - History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Iver</a:t>
                      </a:r>
                      <a:r>
                        <a:rPr lang="en-GB" sz="7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Environment Centre – Science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3821">
                <a:tc row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Writing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Cobbler of Krakow and </a:t>
                      </a:r>
                      <a:r>
                        <a:rPr lang="en-GB" sz="800" dirty="0" err="1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Smok</a:t>
                      </a: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 the Dragon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Narrative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Defeating the Monster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Focus: Action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Purpose: Entertain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Zelda Claw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Narrative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Tale of fear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Focus: Suspense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Purpose: Entertain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Keep off the tracks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Warning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(setting description, </a:t>
                      </a:r>
                      <a:r>
                        <a:rPr lang="en-GB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direct speech)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Purpose: Inform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King of the Fishes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Narrative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Wishing tale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Focus: Character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Purpose: Entertain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The Canal or Trapped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Narrative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Warning tale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Focus:  Setting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Purpose: Inform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Persuasion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Wizard School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1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(TFW Home school unit)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Purpose: Persuade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3821">
                <a:tc v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Twinkl Cursive Unlooped" panose="0200000000000000000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Information Text on Dragons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Castlefield Ridgeback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Purpose: Inform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Newspapers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related to Zelda Claw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Information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Purpose: Inform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Roman Diary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(Past tense, writing in 1</a:t>
                      </a:r>
                      <a:r>
                        <a:rPr lang="en-GB" sz="8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person)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Purpose: Inform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Poetry week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Nature &amp; animal poetry skills 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Purpose: Entertain 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How to care for your teeth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Focus: 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Purpose: Inform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The Hobbit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Narrative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Fantasy tale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Focus: Characterisation, setting and description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Purpose: Entertain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5670386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Master Readers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Charlotte’s Web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Escape to Pompeii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butterfly 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Roman Soldier’s Handbook</a:t>
                      </a:r>
                    </a:p>
                    <a:p>
                      <a:pPr algn="ctr"/>
                      <a:endParaRPr lang="en-GB" sz="80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8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 fiction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GB" sz="80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Rummaysah</a:t>
                      </a:r>
                    </a:p>
                    <a:p>
                      <a:pPr algn="ctr"/>
                      <a:endParaRPr lang="en-GB" sz="80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Bad Beginning: A Series of Unfortunate Events, Vol.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Beowulf</a:t>
                      </a:r>
                      <a:endParaRPr lang="en-GB" sz="80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056912"/>
                  </a:ext>
                </a:extLst>
              </a:tr>
              <a:tr h="67206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Maths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Place value 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Addition and subtraction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Measure – Perimeter Multiplication and division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Measure – Area Fractions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Decimals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Decimals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Money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Statistics 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Geometry – shape and angles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Geometry – position and direction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48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Science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Digestive system and teeth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Electricity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Sound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States of matter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Water Cycle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Living things &amp; their habitats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50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History 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Roman Empire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Romans in Britain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The Anglo-Saxons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239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Geography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Rome – features of a city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Mapping Europe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Mountains and climate zones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2208081421"/>
                  </a:ext>
                </a:extLst>
              </a:tr>
              <a:tr h="29609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Art 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Picasso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Portraits </a:t>
                      </a: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Monet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Painting landscapes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Calder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Sculpture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055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DT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Cooking – pizza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Pencil Cases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Light up boxes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931493550"/>
                  </a:ext>
                </a:extLst>
              </a:tr>
              <a:tr h="3869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PSHE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Families and friends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Being Safe in the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World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Healthy Body and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Mind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29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RE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Church leaders, Parables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endParaRPr lang="en-US"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Hinduism, The Vedas, Diwali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Important places &amp; Pilgrimage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079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MFL-Spanish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The people around me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All about school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Tell me when – telling the time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2553719788"/>
                  </a:ext>
                </a:extLst>
              </a:tr>
              <a:tr h="35145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Computing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ICT used to investigate weather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Scratch: coding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Website design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HTML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Computational thinking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Collaborative learning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767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Music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Samba and Carnival Sounds: Instruments </a:t>
                      </a:r>
                      <a:endParaRPr lang="en-GB" sz="8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algn="ctr"/>
                      <a:endParaRPr lang="en-GB" sz="8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Adapting and Transposing </a:t>
                      </a:r>
                      <a:r>
                        <a:rPr lang="en-GB" sz="800" b="0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Moitfs</a:t>
                      </a:r>
                      <a:r>
                        <a:rPr lang="en-GB" sz="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:</a:t>
                      </a:r>
                    </a:p>
                    <a:p>
                      <a:pPr algn="ctr"/>
                      <a:r>
                        <a:rPr lang="en-GB" sz="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Ancient Romans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GB" sz="800" b="0" i="0" u="none" strike="noStrike" cap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Changes in Pitch, Tempo and Dynamics:  Rivers</a:t>
                      </a:r>
                    </a:p>
                    <a:p>
                      <a:pPr algn="ctr"/>
                      <a:endParaRPr lang="en-GB" sz="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Body and Tuned Percussion: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Rainforests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Music Day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767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PE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Gymnastics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Football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Dance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Hockey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Yoga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Basketball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Fitness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Tennis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OAA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Athletics</a:t>
                      </a:r>
                      <a:endParaRPr lang="en-GB" sz="800" b="0" i="1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Golf Cricket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5301</TotalTime>
  <Words>437</Words>
  <Application>Microsoft Office PowerPoint</Application>
  <PresentationFormat>On-screen Show (4:3)</PresentationFormat>
  <Paragraphs>170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Sonia Farid</dc:creator>
  <cp:lastModifiedBy>A Kann</cp:lastModifiedBy>
  <cp:revision>82</cp:revision>
  <cp:lastPrinted>2025-09-24T13:27:28Z</cp:lastPrinted>
  <dcterms:modified xsi:type="dcterms:W3CDTF">2026-03-04T15:12:51Z</dcterms:modified>
</cp:coreProperties>
</file>