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60" r:id="rId2"/>
  </p:sldIdLst>
  <p:sldSz cx="6858000" cy="9144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ra.hutt" initials="K" lastIdx="0" clrIdx="0">
    <p:extLst>
      <p:ext uri="{19B8F6BF-5375-455C-9EA6-DF929625EA0E}">
        <p15:presenceInfo xmlns:p15="http://schemas.microsoft.com/office/powerpoint/2012/main" userId="S-1-5-21-1810351604-2911447678-1235996627-12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EC24540-B820-4A52-834F-B59DE895B40C}">
  <a:tblStyle styleId="{AEC24540-B820-4A52-834F-B59DE895B40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F1D3292-13E5-49F1-BA0D-7DCEC1F0EDF8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21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24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Google Shape;112;p17"/>
          <p:cNvGraphicFramePr/>
          <p:nvPr>
            <p:extLst>
              <p:ext uri="{D42A27DB-BD31-4B8C-83A1-F6EECF244321}">
                <p14:modId xmlns:p14="http://schemas.microsoft.com/office/powerpoint/2010/main" val="588663452"/>
              </p:ext>
            </p:extLst>
          </p:nvPr>
        </p:nvGraphicFramePr>
        <p:xfrm>
          <a:off x="541680" y="55988"/>
          <a:ext cx="6261725" cy="388640"/>
        </p:xfrm>
        <a:graphic>
          <a:graphicData uri="http://schemas.openxmlformats.org/drawingml/2006/table">
            <a:tbl>
              <a:tblPr firstRow="1" bandRow="1">
                <a:noFill/>
                <a:tableStyleId>{8F1D3292-13E5-49F1-BA0D-7DCEC1F0EDF8}</a:tableStyleId>
              </a:tblPr>
              <a:tblGrid>
                <a:gridCol w="626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Castlefield</a:t>
                      </a:r>
                      <a:r>
                        <a:rPr lang="en-GB" sz="105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 School</a:t>
                      </a:r>
                      <a:endParaRPr sz="105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Year 2 2025-2026</a:t>
                      </a:r>
                      <a:endParaRPr sz="105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>
                    <a:solidFill>
                      <a:srgbClr val="D8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13" name="Google Shape;11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24834" cy="44726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4" name="Google Shape;114;p17"/>
          <p:cNvGraphicFramePr/>
          <p:nvPr>
            <p:extLst>
              <p:ext uri="{D42A27DB-BD31-4B8C-83A1-F6EECF244321}">
                <p14:modId xmlns:p14="http://schemas.microsoft.com/office/powerpoint/2010/main" val="3350853145"/>
              </p:ext>
            </p:extLst>
          </p:nvPr>
        </p:nvGraphicFramePr>
        <p:xfrm>
          <a:off x="60959" y="510949"/>
          <a:ext cx="6758940" cy="8646978"/>
        </p:xfrm>
        <a:graphic>
          <a:graphicData uri="http://schemas.openxmlformats.org/drawingml/2006/table">
            <a:tbl>
              <a:tblPr firstRow="1" bandRow="1">
                <a:noFill/>
                <a:tableStyleId>{8F1D3292-13E5-49F1-BA0D-7DCEC1F0EDF8}</a:tableStyleId>
              </a:tblPr>
              <a:tblGrid>
                <a:gridCol w="710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0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0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80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833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Term 1A</a:t>
                      </a: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Term 1B</a:t>
                      </a: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Term 2A</a:t>
                      </a: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Term 2B</a:t>
                      </a: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Term 3A</a:t>
                      </a: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Term 3B</a:t>
                      </a: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36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Experiences</a:t>
                      </a: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Tour of the UK – interactive experience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Being a child in WW2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Windsor Castle</a:t>
                      </a: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Flight Day </a:t>
                      </a: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Whipsnade Zoo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4473"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Writing</a:t>
                      </a: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Jack and the Beanstalk</a:t>
                      </a:r>
                    </a:p>
                    <a:p>
                      <a:pPr algn="ctr"/>
                      <a:r>
                        <a:rPr lang="en-GB" sz="8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Narrative: Fairy Tale</a:t>
                      </a:r>
                    </a:p>
                    <a:p>
                      <a:pPr algn="ctr"/>
                      <a:r>
                        <a:rPr lang="en-GB" sz="8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Focus: Basic Skills/ Recount</a:t>
                      </a:r>
                    </a:p>
                    <a:p>
                      <a:pPr algn="ctr"/>
                      <a:r>
                        <a:rPr lang="en-GB" sz="8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 Purpose: Entertain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(3 weeks)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Peter and the Wolf</a:t>
                      </a:r>
                    </a:p>
                    <a:p>
                      <a:pPr algn="ctr"/>
                      <a:r>
                        <a:rPr lang="en-GB" sz="8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  <a:sym typeface="Arial"/>
                        </a:rPr>
                        <a:t>Narrative: Warning tale</a:t>
                      </a:r>
                    </a:p>
                    <a:p>
                      <a:pPr algn="ctr"/>
                      <a:r>
                        <a:rPr lang="en-GB" sz="8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  <a:sym typeface="Arial"/>
                        </a:rPr>
                        <a:t>Focus: Characterisation  </a:t>
                      </a:r>
                    </a:p>
                    <a:p>
                      <a:pPr algn="ctr"/>
                      <a:r>
                        <a:rPr lang="en-GB" sz="8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  <a:sym typeface="Arial"/>
                        </a:rPr>
                        <a:t>Purpose: Entertain</a:t>
                      </a:r>
                    </a:p>
                    <a:p>
                      <a:pPr algn="ctr"/>
                      <a:r>
                        <a:rPr lang="en-GB" sz="8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  <a:sym typeface="Arial"/>
                        </a:rPr>
                        <a:t>(3 weeks)</a:t>
                      </a:r>
                      <a:endParaRPr lang="en-GB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All About Castles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Non-fiction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Focus: Information Text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Purpose: Inform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(3 weeks)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Up and Down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8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  <a:sym typeface="Arial"/>
                        </a:rPr>
                        <a:t>Narrative: Journey tale</a:t>
                      </a:r>
                    </a:p>
                    <a:p>
                      <a:pPr algn="ctr"/>
                      <a:r>
                        <a:rPr lang="en-GB" sz="8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  <a:sym typeface="Arial"/>
                        </a:rPr>
                        <a:t>Focus: Setting</a:t>
                      </a:r>
                    </a:p>
                    <a:p>
                      <a:pPr algn="ctr"/>
                      <a:r>
                        <a:rPr lang="en-GB" sz="8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  <a:sym typeface="Arial"/>
                        </a:rPr>
                        <a:t>Purpose: Entertain</a:t>
                      </a:r>
                    </a:p>
                    <a:p>
                      <a:pPr algn="ctr"/>
                      <a:r>
                        <a:rPr lang="en-GB" sz="8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  <a:sym typeface="Arial"/>
                        </a:rPr>
                        <a:t>(4 weeks)</a:t>
                      </a:r>
                      <a:endParaRPr lang="en-GB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Pizza for Pirates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Narrative: Defeating the Monster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Focus: Action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Purpose: Entertain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(4 weeks)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All About Wonderful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Wildebeest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Non-fiction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Focus: </a:t>
                      </a:r>
                      <a:r>
                        <a:rPr lang="en-GB" sz="8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  <a:sym typeface="Arial"/>
                        </a:rPr>
                        <a:t>Information text </a:t>
                      </a:r>
                      <a:endParaRPr lang="en-GB" sz="8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Purpose: inform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(3 weeks)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5871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Narrative: Finding tale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Focus: </a:t>
                      </a:r>
                      <a:r>
                        <a:rPr lang="en-GB" sz="8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Descriptive language for character and setting </a:t>
                      </a:r>
                      <a:endParaRPr lang="en-GB" sz="800" b="0" u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Purpose: Entertain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(4 weeks)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How to Trap a Wolf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Non-fiction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Focus: Instructions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Purpose: Inform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(4 weeks)</a:t>
                      </a:r>
                      <a:endParaRPr lang="en-GB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Queen Victoria’s Diary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Non-fiction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Focus: </a:t>
                      </a:r>
                      <a:r>
                        <a:rPr lang="en-GB" sz="8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  <a:sym typeface="Arial"/>
                        </a:rPr>
                        <a:t>Diary (recount)</a:t>
                      </a:r>
                      <a:endParaRPr lang="en-GB" sz="8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Purpose: inform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(3 weeks)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Invention week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Poetry/Trip recount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All about Gruffalos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Non-fiction (Mythical Beasts)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Focus: </a:t>
                      </a:r>
                      <a:r>
                        <a:rPr lang="en-GB" sz="8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  <a:sym typeface="Arial"/>
                        </a:rPr>
                        <a:t>Information text </a:t>
                      </a:r>
                      <a:endParaRPr lang="en-GB" sz="8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Purpose: inform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(3 weeks)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Blast Off!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Narrative (Persuasion tale)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Focus: To persuade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Purpose: Entertain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(3 weeks)</a:t>
                      </a:r>
                      <a:endParaRPr lang="en-GB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665217"/>
                  </a:ext>
                </a:extLst>
              </a:tr>
              <a:tr h="42938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Master Readers</a:t>
                      </a: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Esiotrot</a:t>
                      </a: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</a:t>
                      </a:r>
                      <a:r>
                        <a:rPr lang="en-GB" sz="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Hodgeheg</a:t>
                      </a: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Marvellous Granny Jinks and Me</a:t>
                      </a:r>
                      <a:endParaRPr lang="en-GB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Lizzie &amp; The mystery of the missing puppies </a:t>
                      </a: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Non- Fiction –The Magic &amp; Mystery of Trees </a:t>
                      </a: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Einstein the Penguin</a:t>
                      </a:r>
                    </a:p>
                  </a:txBody>
                  <a:tcPr marL="68575" marR="68575" marT="34300" marB="34300" anchor="ctr"/>
                </a:tc>
                <a:extLst>
                  <a:ext uri="{0D108BD9-81ED-4DB2-BD59-A6C34878D82A}">
                    <a16:rowId xmlns:a16="http://schemas.microsoft.com/office/drawing/2014/main" val="4075994720"/>
                  </a:ext>
                </a:extLst>
              </a:tr>
              <a:tr h="71269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Maths</a:t>
                      </a:r>
                      <a:endParaRPr sz="8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Number and Place value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Addition and Subtraction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Addition and Subtraction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Money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Multiplication and division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Multiplication and division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Fractions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Properties of Shape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Length and Height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Weight, Volume and Temperature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Time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Problem solving and efficient methods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Problem solving and efficient methods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Statistics</a:t>
                      </a: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Position and Direction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66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Science</a:t>
                      </a:r>
                      <a:endParaRPr sz="8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Everyday materials</a:t>
                      </a: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Animals including Humans</a:t>
                      </a: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Plants</a:t>
                      </a:r>
                    </a:p>
                  </a:txBody>
                  <a:tcPr marL="68580" marR="68580" marT="34290" marB="3429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Habitats</a:t>
                      </a: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514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History </a:t>
                      </a: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Remembrance</a:t>
                      </a: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Famous Queens</a:t>
                      </a: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History of Flight</a:t>
                      </a: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 anchor="ctr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50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Geography</a:t>
                      </a: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UK countries, capitals and seas</a:t>
                      </a: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Hot and cold areas of the world</a:t>
                      </a: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High Wycombe and Cape Town</a:t>
                      </a: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208081421"/>
                  </a:ext>
                </a:extLst>
              </a:tr>
              <a:tr h="30886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Art </a:t>
                      </a: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Andy Warhol self portrait</a:t>
                      </a: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Henri Rousseau landscapes</a:t>
                      </a: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Ruth </a:t>
                      </a:r>
                      <a:r>
                        <a:rPr lang="en-GB" sz="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Moilliet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Sculptures</a:t>
                      </a:r>
                    </a:p>
                  </a:txBody>
                  <a:tcPr marL="114300" marR="11430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0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DT</a:t>
                      </a: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Bookmarks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Making vehicles</a:t>
                      </a: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Picnic foods</a:t>
                      </a: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extLst>
                  <a:ext uri="{0D108BD9-81ED-4DB2-BD59-A6C34878D82A}">
                    <a16:rowId xmlns:a16="http://schemas.microsoft.com/office/drawing/2014/main" val="1931493550"/>
                  </a:ext>
                </a:extLst>
              </a:tr>
              <a:tr h="30884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PSHE</a:t>
                      </a:r>
                      <a:endParaRPr sz="8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Family and friends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Being safe in the world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Healthy body and mind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59016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RE</a:t>
                      </a:r>
                      <a:endParaRPr sz="8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Special things and sacred texts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Christianity Bible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Buddhism Tripitaka</a:t>
                      </a:r>
                    </a:p>
                  </a:txBody>
                  <a:tcPr marL="114300" marR="1143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Important places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Christianity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Different churches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Buddhism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Temples</a:t>
                      </a:r>
                    </a:p>
                  </a:txBody>
                  <a:tcPr marL="114300" marR="11430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Important people Christianity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Jesus, vicar, priest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Buddhism Buddha</a:t>
                      </a:r>
                    </a:p>
                  </a:txBody>
                  <a:tcPr marL="114300" marR="1143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4988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Computing</a:t>
                      </a:r>
                      <a:endParaRPr sz="8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What is a computer?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 Online safety lesson 1</a:t>
                      </a: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Algorithms and debugging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 Online safety lesson 2</a:t>
                      </a: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Word Processing </a:t>
                      </a: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Scratch Jr</a:t>
                      </a: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Stop Motion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 Online safety lesson 3</a:t>
                      </a: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International Space Station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 Online safety lesson 4</a:t>
                      </a: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936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Music</a:t>
                      </a:r>
                      <a:endParaRPr sz="8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Musical me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Myths and legends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Instruments (story telling)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Music Day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West African call and response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4988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PE</a:t>
                      </a: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Balls Skills</a:t>
                      </a: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Gymnastics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Invasion Games</a:t>
                      </a: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Dance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Sending and receiving</a:t>
                      </a: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Yoga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Net and Wall</a:t>
                      </a: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Fundamentals 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Athletics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Team Building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Striking and Fieldling</a:t>
                      </a: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Target Games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2936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Metacognition</a:t>
                      </a:r>
                      <a:endParaRPr sz="75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Learning a new skill </a:t>
                      </a: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>
                        <a:latin typeface="Sassoon Infant Std" panose="020B0503020103030203" pitchFamily="34" charset="0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Successful learners </a:t>
                      </a:r>
                    </a:p>
                    <a:p>
                      <a:pPr algn="ctr"/>
                      <a:endParaRPr lang="en-GB" sz="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Sassoon Infant Std" panose="020B0503020103030203" pitchFamily="34" charset="0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Metacognitive talk</a:t>
                      </a: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>
                        <a:latin typeface="Sassoon Infant Std" panose="020B0503020103030203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2756813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504</Words>
  <Application>Microsoft Office PowerPoint</Application>
  <PresentationFormat>On-screen Show (4:3)</PresentationFormat>
  <Paragraphs>174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Sonia Farid</dc:creator>
  <cp:lastModifiedBy>A Kann</cp:lastModifiedBy>
  <cp:revision>63</cp:revision>
  <dcterms:modified xsi:type="dcterms:W3CDTF">2026-03-04T15:14:06Z</dcterms:modified>
</cp:coreProperties>
</file>