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1" r:id="rId2"/>
  </p:sldIdLst>
  <p:sldSz cx="6858000" cy="9144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C7F3"/>
    <a:srgbClr val="FC9C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9" d="100"/>
          <a:sy n="89" d="100"/>
        </p:scale>
        <p:origin x="150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33952-0E1E-4152-AA20-65478547A2B0}" type="datetimeFigureOut">
              <a:rPr lang="en-GB" smtClean="0"/>
              <a:t>22/07/2025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230AA-16F2-4DFA-827A-6040AEA428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3916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33952-0E1E-4152-AA20-65478547A2B0}" type="datetimeFigureOut">
              <a:rPr lang="en-GB" smtClean="0"/>
              <a:t>22/07/2025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230AA-16F2-4DFA-827A-6040AEA428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8686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33952-0E1E-4152-AA20-65478547A2B0}" type="datetimeFigureOut">
              <a:rPr lang="en-GB" smtClean="0"/>
              <a:t>22/07/2025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230AA-16F2-4DFA-827A-6040AEA428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5018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33952-0E1E-4152-AA20-65478547A2B0}" type="datetimeFigureOut">
              <a:rPr lang="en-GB" smtClean="0"/>
              <a:t>22/07/2025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230AA-16F2-4DFA-827A-6040AEA428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2106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33952-0E1E-4152-AA20-65478547A2B0}" type="datetimeFigureOut">
              <a:rPr lang="en-GB" smtClean="0"/>
              <a:t>22/07/2025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230AA-16F2-4DFA-827A-6040AEA428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1721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33952-0E1E-4152-AA20-65478547A2B0}" type="datetimeFigureOut">
              <a:rPr lang="en-GB" smtClean="0"/>
              <a:t>22/07/2025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230AA-16F2-4DFA-827A-6040AEA428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11520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33952-0E1E-4152-AA20-65478547A2B0}" type="datetimeFigureOut">
              <a:rPr lang="en-GB" smtClean="0"/>
              <a:t>22/07/2025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230AA-16F2-4DFA-827A-6040AEA428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3593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33952-0E1E-4152-AA20-65478547A2B0}" type="datetimeFigureOut">
              <a:rPr lang="en-GB" smtClean="0"/>
              <a:t>22/07/2025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230AA-16F2-4DFA-827A-6040AEA428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4380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33952-0E1E-4152-AA20-65478547A2B0}" type="datetimeFigureOut">
              <a:rPr lang="en-GB" smtClean="0"/>
              <a:t>22/07/2025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230AA-16F2-4DFA-827A-6040AEA428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0104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33952-0E1E-4152-AA20-65478547A2B0}" type="datetimeFigureOut">
              <a:rPr lang="en-GB" smtClean="0"/>
              <a:t>22/07/2025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230AA-16F2-4DFA-827A-6040AEA428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7795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33952-0E1E-4152-AA20-65478547A2B0}" type="datetimeFigureOut">
              <a:rPr lang="en-GB" smtClean="0"/>
              <a:t>22/07/2025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230AA-16F2-4DFA-827A-6040AEA428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4143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033952-0E1E-4152-AA20-65478547A2B0}" type="datetimeFigureOut">
              <a:rPr lang="en-GB" smtClean="0"/>
              <a:t>22/07/2025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5230AA-16F2-4DFA-827A-6040AEA428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187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7C148D4F-0DBA-40F9-A9F4-25737EA37E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1691126"/>
              </p:ext>
            </p:extLst>
          </p:nvPr>
        </p:nvGraphicFramePr>
        <p:xfrm>
          <a:off x="541680" y="38570"/>
          <a:ext cx="6261728" cy="3733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261728">
                  <a:extLst>
                    <a:ext uri="{9D8B030D-6E8A-4147-A177-3AD203B41FA5}">
                      <a16:colId xmlns:a16="http://schemas.microsoft.com/office/drawing/2014/main" val="1954909708"/>
                    </a:ext>
                  </a:extLst>
                </a:gridCol>
              </a:tblGrid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latin typeface="+mn-lt"/>
                        </a:rPr>
                        <a:t>Castlefield School</a:t>
                      </a:r>
                    </a:p>
                    <a:p>
                      <a:pPr algn="ctr"/>
                      <a:r>
                        <a:rPr lang="en-GB" sz="1000" b="1">
                          <a:latin typeface="+mn-lt"/>
                        </a:rPr>
                        <a:t>Reception 2025-2026</a:t>
                      </a:r>
                      <a:endParaRPr lang="en-GB" sz="1000" b="1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4427357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1883E859-759D-498F-AE96-DF60965412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24834" cy="447261"/>
          </a:xfrm>
          <a:prstGeom prst="rect">
            <a:avLst/>
          </a:prstGeom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C0F3E83-A9FC-42B2-92E1-78F4934C9B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4797540"/>
              </p:ext>
            </p:extLst>
          </p:nvPr>
        </p:nvGraphicFramePr>
        <p:xfrm>
          <a:off x="46471" y="450445"/>
          <a:ext cx="6751898" cy="8488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54281">
                  <a:extLst>
                    <a:ext uri="{9D8B030D-6E8A-4147-A177-3AD203B41FA5}">
                      <a16:colId xmlns:a16="http://schemas.microsoft.com/office/drawing/2014/main" val="2622898242"/>
                    </a:ext>
                  </a:extLst>
                </a:gridCol>
                <a:gridCol w="1053719">
                  <a:extLst>
                    <a:ext uri="{9D8B030D-6E8A-4147-A177-3AD203B41FA5}">
                      <a16:colId xmlns:a16="http://schemas.microsoft.com/office/drawing/2014/main" val="2087658006"/>
                    </a:ext>
                  </a:extLst>
                </a:gridCol>
                <a:gridCol w="954001">
                  <a:extLst>
                    <a:ext uri="{9D8B030D-6E8A-4147-A177-3AD203B41FA5}">
                      <a16:colId xmlns:a16="http://schemas.microsoft.com/office/drawing/2014/main" val="3902647451"/>
                    </a:ext>
                  </a:extLst>
                </a:gridCol>
                <a:gridCol w="954001">
                  <a:extLst>
                    <a:ext uri="{9D8B030D-6E8A-4147-A177-3AD203B41FA5}">
                      <a16:colId xmlns:a16="http://schemas.microsoft.com/office/drawing/2014/main" val="2152455079"/>
                    </a:ext>
                  </a:extLst>
                </a:gridCol>
                <a:gridCol w="954001">
                  <a:extLst>
                    <a:ext uri="{9D8B030D-6E8A-4147-A177-3AD203B41FA5}">
                      <a16:colId xmlns:a16="http://schemas.microsoft.com/office/drawing/2014/main" val="736973839"/>
                    </a:ext>
                  </a:extLst>
                </a:gridCol>
                <a:gridCol w="954001">
                  <a:extLst>
                    <a:ext uri="{9D8B030D-6E8A-4147-A177-3AD203B41FA5}">
                      <a16:colId xmlns:a16="http://schemas.microsoft.com/office/drawing/2014/main" val="1907847506"/>
                    </a:ext>
                  </a:extLst>
                </a:gridCol>
                <a:gridCol w="1027894">
                  <a:extLst>
                    <a:ext uri="{9D8B030D-6E8A-4147-A177-3AD203B41FA5}">
                      <a16:colId xmlns:a16="http://schemas.microsoft.com/office/drawing/2014/main" val="2120902065"/>
                    </a:ext>
                  </a:extLst>
                </a:gridCol>
              </a:tblGrid>
              <a:tr h="200999">
                <a:tc>
                  <a:txBody>
                    <a:bodyPr/>
                    <a:lstStyle/>
                    <a:p>
                      <a:pPr algn="ctr"/>
                      <a:endParaRPr lang="en-GB" sz="900" dirty="0">
                        <a:latin typeface="+mn-lt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>
                          <a:latin typeface="+mn-lt"/>
                        </a:rPr>
                        <a:t>Term 1A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>
                          <a:latin typeface="+mn-lt"/>
                        </a:rPr>
                        <a:t>Term 1B</a:t>
                      </a:r>
                      <a:endParaRPr lang="en-GB" dirty="0">
                        <a:latin typeface="+mn-lt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>
                          <a:latin typeface="+mn-lt"/>
                        </a:rPr>
                        <a:t>Term 2A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>
                          <a:latin typeface="+mn-lt"/>
                        </a:rPr>
                        <a:t>Term 2B</a:t>
                      </a:r>
                      <a:endParaRPr lang="en-GB" dirty="0">
                        <a:latin typeface="+mn-lt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>
                          <a:latin typeface="+mn-lt"/>
                        </a:rPr>
                        <a:t>Term 3A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>
                          <a:latin typeface="+mn-lt"/>
                        </a:rPr>
                        <a:t>Term 3B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873599614"/>
                  </a:ext>
                </a:extLst>
              </a:tr>
              <a:tr h="305221">
                <a:tc>
                  <a:txBody>
                    <a:bodyPr/>
                    <a:lstStyle/>
                    <a:p>
                      <a:pPr algn="ctr"/>
                      <a:r>
                        <a:rPr lang="en-GB" sz="900" dirty="0">
                          <a:latin typeface="+mn-lt"/>
                        </a:rPr>
                        <a:t>Theme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>
                          <a:latin typeface="+mn-lt"/>
                        </a:rPr>
                        <a:t>Amazing me!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>
                          <a:latin typeface="+mn-lt"/>
                        </a:rPr>
                        <a:t>All around the world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>
                          <a:latin typeface="+mn-lt"/>
                        </a:rPr>
                        <a:t>Who can help me?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>
                          <a:latin typeface="+mn-lt"/>
                        </a:rPr>
                        <a:t>Let’s get growing 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>
                          <a:latin typeface="+mn-lt"/>
                        </a:rPr>
                        <a:t>Feathers and fur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>
                          <a:latin typeface="+mn-lt"/>
                        </a:rPr>
                        <a:t>Once upon a time… 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4015520552"/>
                  </a:ext>
                </a:extLst>
              </a:tr>
              <a:tr h="305221">
                <a:tc>
                  <a:txBody>
                    <a:bodyPr/>
                    <a:lstStyle/>
                    <a:p>
                      <a:pPr algn="ctr"/>
                      <a:r>
                        <a:rPr lang="en-GB" sz="900" dirty="0">
                          <a:latin typeface="+mn-lt"/>
                        </a:rPr>
                        <a:t>Experiences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latin typeface="+mn-lt"/>
                        </a:rPr>
                        <a:t>Settling in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+mn-lt"/>
                        </a:rPr>
                        <a:t>Diwali Day</a:t>
                      </a:r>
                    </a:p>
                    <a:p>
                      <a:pPr algn="ctr"/>
                      <a:endParaRPr lang="en-GB" sz="800" dirty="0">
                        <a:latin typeface="+mn-lt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latin typeface="+mn-lt"/>
                        </a:rPr>
                        <a:t>Church visit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latin typeface="+mn-lt"/>
                        </a:rPr>
                        <a:t>Dentist visit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+mn-lt"/>
                        </a:rPr>
                        <a:t>Chinese new year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latin typeface="+mn-lt"/>
                        </a:rPr>
                        <a:t>Fairy tale show 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+mn-lt"/>
                        </a:rPr>
                        <a:t>Hatching Ducklings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+mn-lt"/>
                        </a:rPr>
                        <a:t>Trip to Bucks Goat Centre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+mn-lt"/>
                        </a:rPr>
                        <a:t>Toys show and tell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3772375430"/>
                  </a:ext>
                </a:extLst>
              </a:tr>
              <a:tr h="900773">
                <a:tc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latin typeface="+mn-lt"/>
                        </a:rPr>
                        <a:t>Personal, social and emotional development</a:t>
                      </a:r>
                    </a:p>
                    <a:p>
                      <a:pPr algn="ctr"/>
                      <a:endParaRPr lang="en-GB" sz="800" dirty="0">
                        <a:latin typeface="+mn-lt"/>
                      </a:endParaRPr>
                    </a:p>
                  </a:txBody>
                  <a:tcPr marL="68580" marR="68580" marT="34290" marB="34290"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latin typeface="+mn-lt"/>
                        </a:rPr>
                        <a:t>Settling in, Value self as a valuable individual, build good relationships. Understanding and following class rules.</a:t>
                      </a:r>
                    </a:p>
                    <a:p>
                      <a:pPr algn="ctr"/>
                      <a:r>
                        <a:rPr lang="en-GB" sz="800" dirty="0">
                          <a:latin typeface="+mn-lt"/>
                        </a:rPr>
                        <a:t>Shows understanding and sensitivity to own and others needs and feelings.</a:t>
                      </a:r>
                    </a:p>
                    <a:p>
                      <a:pPr algn="ctr"/>
                      <a:r>
                        <a:rPr lang="en-GB" sz="800" dirty="0">
                          <a:latin typeface="+mn-lt"/>
                        </a:rPr>
                        <a:t>Understand right from wrong.</a:t>
                      </a:r>
                    </a:p>
                    <a:p>
                      <a:pPr algn="ctr"/>
                      <a:r>
                        <a:rPr lang="en-GB" sz="800" dirty="0">
                          <a:latin typeface="+mn-lt"/>
                        </a:rPr>
                        <a:t>Health, wellbeing and personal hygiene.</a:t>
                      </a:r>
                    </a:p>
                  </a:txBody>
                  <a:tcPr marL="68580" marR="68580" marT="34290" marB="3429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GB" sz="800" dirty="0">
                        <a:latin typeface="Twinkl Thin" panose="02000000000000000000" pitchFamily="2" charset="0"/>
                      </a:endParaRPr>
                    </a:p>
                  </a:txBody>
                  <a:tcPr marL="68580" marR="68580" marT="34290" marB="34290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latin typeface="+mn-lt"/>
                        </a:rPr>
                        <a:t>Helping each other.</a:t>
                      </a:r>
                    </a:p>
                    <a:p>
                      <a:pPr algn="ctr"/>
                      <a:r>
                        <a:rPr lang="en-GB" sz="800" dirty="0">
                          <a:latin typeface="+mn-lt"/>
                        </a:rPr>
                        <a:t>Thinking about the perspective of others 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+mn-lt"/>
                        </a:rPr>
                        <a:t>Developing confidence and independence, Work and play cooperatively, taking turns. Metacognition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Importance of healthy food choices.</a:t>
                      </a:r>
                    </a:p>
                  </a:txBody>
                  <a:tcPr marL="68580" marR="68580" marT="34290" marB="3429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GB" sz="800" dirty="0">
                        <a:latin typeface="Twinkl Thin" panose="02000000000000000000" pitchFamily="2" charset="0"/>
                      </a:endParaRPr>
                    </a:p>
                  </a:txBody>
                  <a:tcPr marL="68580" marR="68580" marT="34290" marB="34290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latin typeface="+mn-lt"/>
                        </a:rPr>
                        <a:t>Developing resilience and perseverance</a:t>
                      </a:r>
                    </a:p>
                    <a:p>
                      <a:pPr algn="ctr"/>
                      <a:r>
                        <a:rPr lang="en-GB" sz="800" dirty="0">
                          <a:latin typeface="+mn-lt"/>
                        </a:rPr>
                        <a:t>Care for the environment.</a:t>
                      </a:r>
                    </a:p>
                    <a:p>
                      <a:pPr algn="ctr"/>
                      <a:r>
                        <a:rPr lang="en-GB" sz="800" dirty="0">
                          <a:latin typeface="+mn-lt"/>
                        </a:rPr>
                        <a:t>Following complex instructions.</a:t>
                      </a:r>
                    </a:p>
                    <a:p>
                      <a:pPr algn="ctr"/>
                      <a:r>
                        <a:rPr lang="en-GB" sz="800" dirty="0">
                          <a:latin typeface="+mn-lt"/>
                        </a:rPr>
                        <a:t>Coping with change.</a:t>
                      </a:r>
                    </a:p>
                    <a:p>
                      <a:pPr algn="ctr"/>
                      <a:r>
                        <a:rPr lang="en-GB" sz="800" dirty="0">
                          <a:latin typeface="+mn-lt"/>
                        </a:rPr>
                        <a:t>Transition to Year 1.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+mn-lt"/>
                        </a:rPr>
                        <a:t>Managing own needs.</a:t>
                      </a:r>
                    </a:p>
                  </a:txBody>
                  <a:tcPr marL="68580" marR="68580" marT="34290" marB="3429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GB" sz="800" dirty="0">
                        <a:latin typeface="Twinkl Thin" panose="02000000000000000000" pitchFamily="2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313348048"/>
                  </a:ext>
                </a:extLst>
              </a:tr>
              <a:tr h="662552">
                <a:tc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latin typeface="+mn-lt"/>
                        </a:rPr>
                        <a:t>Communication and language</a:t>
                      </a:r>
                    </a:p>
                  </a:txBody>
                  <a:tcPr marL="68580" marR="68580" marT="34290" marB="34290"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Developing speaking &amp; listening skills; vocabulary; confidence speaking to others.</a:t>
                      </a: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Hold conversations with back-and-forth exchanges. </a:t>
                      </a: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Learn rhymes, poems and songs.</a:t>
                      </a:r>
                    </a:p>
                  </a:txBody>
                  <a:tcPr marL="68580" marR="68580" marT="34290" marB="3429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GB" sz="800" kern="1200" dirty="0">
                        <a:solidFill>
                          <a:schemeClr val="tx1"/>
                        </a:solidFill>
                        <a:effectLst/>
                        <a:latin typeface="Twinkl Thin" panose="02000000000000000000" pitchFamily="2" charset="0"/>
                        <a:ea typeface="+mn-ea"/>
                        <a:cs typeface="+mn-cs"/>
                      </a:endParaRPr>
                    </a:p>
                  </a:txBody>
                  <a:tcPr marL="68580" marR="68580" marT="34290" marB="34290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Developing descriptive language.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Retelling simple events and stories.</a:t>
                      </a: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Making comments, asking and answering questions; following and giving directions.</a:t>
                      </a: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Discussing selected non-fiction. </a:t>
                      </a:r>
                      <a:endParaRPr lang="en-GB" sz="800" dirty="0">
                        <a:latin typeface="+mn-lt"/>
                      </a:endParaRPr>
                    </a:p>
                  </a:txBody>
                  <a:tcPr marL="68580" marR="68580" marT="34290" marB="3429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GB" sz="800" dirty="0">
                        <a:latin typeface="Twinkl Thin" panose="02000000000000000000" pitchFamily="2" charset="0"/>
                      </a:endParaRPr>
                    </a:p>
                  </a:txBody>
                  <a:tcPr marL="68580" marR="68580" marT="34290" marB="34290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Listening and responding to stories</a:t>
                      </a: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Express ideas and feelings using full sentences and making use of conjunctions</a:t>
                      </a: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Using past, present and future tenses</a:t>
                      </a:r>
                    </a:p>
                  </a:txBody>
                  <a:tcPr marL="68580" marR="68580" marT="34290" marB="3429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GB" sz="800" kern="1200" dirty="0">
                        <a:solidFill>
                          <a:schemeClr val="tx1"/>
                        </a:solidFill>
                        <a:effectLst/>
                        <a:latin typeface="Twinkl Thin" panose="02000000000000000000" pitchFamily="2" charset="0"/>
                        <a:ea typeface="+mn-ea"/>
                        <a:cs typeface="+mn-cs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838621261"/>
                  </a:ext>
                </a:extLst>
              </a:tr>
              <a:tr h="610912">
                <a:tc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latin typeface="+mn-lt"/>
                        </a:rPr>
                        <a:t>Physical development</a:t>
                      </a:r>
                    </a:p>
                  </a:txBody>
                  <a:tcPr marL="68580" marR="68580" marT="34290" marB="34290"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latin typeface="+mn-lt"/>
                        </a:rPr>
                        <a:t>Developing fine and gross motor skills</a:t>
                      </a:r>
                    </a:p>
                    <a:p>
                      <a:pPr algn="ctr"/>
                      <a:endParaRPr lang="en-GB" sz="400" dirty="0">
                        <a:latin typeface="+mn-lt"/>
                      </a:endParaRPr>
                    </a:p>
                    <a:p>
                      <a:pPr algn="ctr"/>
                      <a:r>
                        <a:rPr lang="en-GB" sz="800" dirty="0">
                          <a:latin typeface="+mn-lt"/>
                        </a:rPr>
                        <a:t>Spatial awareness.  Strength, balance, coordination and agility.  Hold pencil effectively.  Developing drawing skills </a:t>
                      </a:r>
                    </a:p>
                  </a:txBody>
                  <a:tcPr marL="68580" marR="68580" marT="34290" marB="34290" anchor="ctr"/>
                </a:tc>
                <a:tc hMerge="1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dirty="0">
                        <a:latin typeface="Twinkl Thin" panose="02000000000000000000" pitchFamily="2" charset="0"/>
                      </a:endParaRPr>
                    </a:p>
                  </a:txBody>
                  <a:tcPr marL="68580" marR="68580" marT="34290" marB="34290"/>
                </a:tc>
                <a:tc gridSpan="2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+mn-lt"/>
                        </a:rPr>
                        <a:t>Developing fine and gross motor skills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400" dirty="0">
                        <a:latin typeface="+mn-lt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+mn-lt"/>
                        </a:rPr>
                        <a:t>Use range of small tools  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+mn-lt"/>
                        </a:rPr>
                        <a:t>Object control and ball skills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+mn-lt"/>
                        </a:rPr>
                        <a:t>Refine fundamental movement skills </a:t>
                      </a:r>
                    </a:p>
                  </a:txBody>
                  <a:tcPr marL="68580" marR="68580" marT="34290" marB="3429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GB" sz="800" dirty="0">
                        <a:latin typeface="Twinkl Thin" panose="02000000000000000000" pitchFamily="2" charset="0"/>
                      </a:endParaRPr>
                    </a:p>
                  </a:txBody>
                  <a:tcPr marL="68580" marR="68580" marT="34290" marB="34290"/>
                </a:tc>
                <a:tc gridSpan="2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+mn-lt"/>
                        </a:rPr>
                        <a:t>Developing fine and gross motor skills 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400" dirty="0">
                        <a:latin typeface="+mn-lt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+mn-lt"/>
                        </a:rPr>
                        <a:t>Obstacles, small  and large apparatus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+mn-lt"/>
                        </a:rPr>
                        <a:t>Knowledge and understanding of their health and wellbeing. </a:t>
                      </a:r>
                    </a:p>
                  </a:txBody>
                  <a:tcPr marL="68580" marR="68580" marT="34290" marB="3429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GB" sz="800" dirty="0">
                        <a:latin typeface="Twinkl Thin" panose="02000000000000000000" pitchFamily="2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883295924"/>
                  </a:ext>
                </a:extLst>
              </a:tr>
              <a:tr h="186110">
                <a:tc rowSpan="2"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latin typeface="+mn-lt"/>
                        </a:rPr>
                        <a:t>Literacy</a:t>
                      </a:r>
                    </a:p>
                  </a:txBody>
                  <a:tcPr marL="68580" marR="68580" marT="34290" marB="34290" anchor="ctr"/>
                </a:tc>
                <a:tc gridSpan="6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+mn-lt"/>
                        </a:rPr>
                        <a:t>RWI daily phonics and writing</a:t>
                      </a:r>
                    </a:p>
                  </a:txBody>
                  <a:tcPr marL="68580" marR="68580" marT="34290" marB="3429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GB" sz="800" dirty="0">
                        <a:latin typeface="Twinkl Thin" panose="02000000000000000000" pitchFamily="2" charset="0"/>
                      </a:endParaRPr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pPr algn="ctr"/>
                      <a:endParaRPr lang="en-GB" sz="800" dirty="0">
                        <a:latin typeface="Twinkl Thin" panose="02000000000000000000" pitchFamily="2" charset="0"/>
                      </a:endParaRPr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pPr algn="ctr"/>
                      <a:endParaRPr lang="en-GB" sz="800" dirty="0">
                        <a:latin typeface="Twinkl Thin" panose="02000000000000000000" pitchFamily="2" charset="0"/>
                      </a:endParaRPr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dirty="0">
                        <a:latin typeface="Twinkl Thin" panose="02000000000000000000" pitchFamily="2" charset="0"/>
                      </a:endParaRPr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dirty="0">
                        <a:latin typeface="Twinkl Thin" panose="02000000000000000000" pitchFamily="2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345013711"/>
                  </a:ext>
                </a:extLst>
              </a:tr>
              <a:tr h="1615436">
                <a:tc vMerge="1">
                  <a:txBody>
                    <a:bodyPr/>
                    <a:lstStyle/>
                    <a:p>
                      <a:endParaRPr lang="en-GB" sz="800" dirty="0">
                        <a:latin typeface="Twinkl Thin" panose="02000000000000000000" pitchFamily="2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latin typeface="+mn-lt"/>
                        </a:rPr>
                        <a:t>We are all different!</a:t>
                      </a:r>
                    </a:p>
                    <a:p>
                      <a:pPr algn="ctr"/>
                      <a:r>
                        <a:rPr lang="en-GB" sz="800" dirty="0">
                          <a:solidFill>
                            <a:schemeClr val="tx1"/>
                          </a:solidFill>
                          <a:latin typeface="+mn-lt"/>
                        </a:rPr>
                        <a:t>Elmer</a:t>
                      </a:r>
                    </a:p>
                    <a:p>
                      <a:pPr algn="ctr"/>
                      <a:r>
                        <a:rPr lang="en-GB" sz="800" dirty="0">
                          <a:latin typeface="+mn-lt"/>
                        </a:rPr>
                        <a:t>Ruby’s worry</a:t>
                      </a:r>
                    </a:p>
                    <a:p>
                      <a:pPr algn="ctr"/>
                      <a:r>
                        <a:rPr lang="en-GB" sz="800" dirty="0">
                          <a:latin typeface="+mn-lt"/>
                        </a:rPr>
                        <a:t>Harry and the dinosaurs go to school</a:t>
                      </a:r>
                    </a:p>
                    <a:p>
                      <a:pPr algn="ctr"/>
                      <a:r>
                        <a:rPr lang="en-GB" sz="800" dirty="0">
                          <a:latin typeface="+mn-lt"/>
                        </a:rPr>
                        <a:t>Heritage (NF)</a:t>
                      </a:r>
                    </a:p>
                    <a:p>
                      <a:pPr algn="ctr"/>
                      <a:r>
                        <a:rPr lang="en-GB" sz="800" dirty="0">
                          <a:latin typeface="+mn-lt"/>
                        </a:rPr>
                        <a:t>From head to toe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+mn-lt"/>
                        </a:rPr>
                        <a:t>Diwali (NF)</a:t>
                      </a:r>
                    </a:p>
                    <a:p>
                      <a:pPr algn="ctr"/>
                      <a:endParaRPr lang="en-GB" sz="400" dirty="0">
                        <a:latin typeface="+mn-lt"/>
                      </a:endParaRPr>
                    </a:p>
                    <a:p>
                      <a:pPr algn="ctr"/>
                      <a:r>
                        <a:rPr lang="en-GB" sz="800" dirty="0">
                          <a:latin typeface="+mn-lt"/>
                        </a:rPr>
                        <a:t>Understanding and retelling stories.</a:t>
                      </a:r>
                    </a:p>
                    <a:p>
                      <a:pPr algn="ctr"/>
                      <a:r>
                        <a:rPr lang="en-GB" sz="800" dirty="0">
                          <a:latin typeface="+mn-lt"/>
                        </a:rPr>
                        <a:t>Link sounds to letters, blending</a:t>
                      </a:r>
                    </a:p>
                    <a:p>
                      <a:pPr algn="ctr"/>
                      <a:r>
                        <a:rPr lang="en-GB" sz="800" dirty="0">
                          <a:latin typeface="+mn-lt"/>
                        </a:rPr>
                        <a:t>Developing letter formation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+mn-lt"/>
                        </a:rPr>
                        <a:t>My world , your wold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>
                          <a:latin typeface="+mn-lt"/>
                        </a:rPr>
                        <a:t>Handa’s</a:t>
                      </a:r>
                      <a:r>
                        <a:rPr lang="en-GB" sz="800" dirty="0">
                          <a:latin typeface="+mn-lt"/>
                        </a:rPr>
                        <a:t> noisy night 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+mn-lt"/>
                        </a:rPr>
                        <a:t>Blue Penguin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+mn-lt"/>
                        </a:rPr>
                        <a:t>Whatever next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+mn-lt"/>
                        </a:rPr>
                        <a:t>Neil Armstrong (NF)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+mn-lt"/>
                        </a:rPr>
                        <a:t>Leaf man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dirty="0">
                        <a:latin typeface="+mn-lt"/>
                      </a:endParaRPr>
                    </a:p>
                    <a:p>
                      <a:pPr algn="ctr"/>
                      <a:endParaRPr lang="en-GB" sz="400" dirty="0">
                        <a:latin typeface="+mn-lt"/>
                      </a:endParaRPr>
                    </a:p>
                    <a:p>
                      <a:pPr algn="ctr"/>
                      <a:r>
                        <a:rPr lang="en-GB" sz="800" dirty="0">
                          <a:latin typeface="+mn-lt"/>
                        </a:rPr>
                        <a:t>Understanding and using new vocabulary</a:t>
                      </a:r>
                    </a:p>
                    <a:p>
                      <a:pPr algn="ctr"/>
                      <a:r>
                        <a:rPr lang="en-GB" sz="800" dirty="0">
                          <a:latin typeface="+mn-lt"/>
                        </a:rPr>
                        <a:t>Emergent writing: names and simple words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+mn-lt"/>
                        </a:rPr>
                        <a:t>My daddy is a nurse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+mn-lt"/>
                        </a:rPr>
                        <a:t>Flashing fire engines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>
                          <a:latin typeface="+mn-lt"/>
                        </a:rPr>
                        <a:t>Mog</a:t>
                      </a:r>
                      <a:r>
                        <a:rPr lang="en-GB" sz="800" dirty="0">
                          <a:latin typeface="+mn-lt"/>
                        </a:rPr>
                        <a:t> and the Vee </a:t>
                      </a:r>
                      <a:r>
                        <a:rPr lang="en-GB" sz="800" dirty="0" err="1">
                          <a:latin typeface="+mn-lt"/>
                        </a:rPr>
                        <a:t>Eee</a:t>
                      </a:r>
                      <a:r>
                        <a:rPr lang="en-GB" sz="800" dirty="0">
                          <a:latin typeface="+mn-lt"/>
                        </a:rPr>
                        <a:t> Tee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+mn-lt"/>
                        </a:rPr>
                        <a:t>The jolly postman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+mn-lt"/>
                        </a:rPr>
                        <a:t>Chinese new year (NF) 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+mn-lt"/>
                        </a:rPr>
                        <a:t>Kandinsky (NF) </a:t>
                      </a:r>
                      <a:endParaRPr lang="en-GB" sz="400" dirty="0">
                        <a:latin typeface="+mn-lt"/>
                      </a:endParaRPr>
                    </a:p>
                    <a:p>
                      <a:pPr algn="ctr"/>
                      <a:r>
                        <a:rPr lang="en-GB" sz="800" dirty="0">
                          <a:latin typeface="+mn-lt"/>
                        </a:rPr>
                        <a:t>Reading and writing simple words </a:t>
                      </a:r>
                    </a:p>
                    <a:p>
                      <a:pPr algn="ctr"/>
                      <a:r>
                        <a:rPr lang="en-GB" sz="800" dirty="0">
                          <a:latin typeface="+mn-lt"/>
                        </a:rPr>
                        <a:t>Identifying and writing ‘red’ words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Growing Story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+mn-lt"/>
                        </a:rPr>
                        <a:t>Jack and the beanstalk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Oliver’s fruit salad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Tadpole’s promise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amazing lifecycle of a plant (NF)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dirty="0">
                        <a:latin typeface="+mn-lt"/>
                      </a:endParaRPr>
                    </a:p>
                    <a:p>
                      <a:pPr algn="ctr"/>
                      <a:r>
                        <a:rPr lang="en-GB" sz="800" dirty="0">
                          <a:latin typeface="+mn-lt"/>
                        </a:rPr>
                        <a:t>Reading and writing simple phrases and sentences. </a:t>
                      </a:r>
                    </a:p>
                    <a:p>
                      <a:pPr algn="ctr"/>
                      <a:r>
                        <a:rPr lang="en-GB" sz="800" dirty="0">
                          <a:latin typeface="+mn-lt"/>
                        </a:rPr>
                        <a:t>Reading and writing ‘red’ words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latin typeface="+mn-lt"/>
                        </a:rPr>
                        <a:t>I want a pet</a:t>
                      </a:r>
                    </a:p>
                    <a:p>
                      <a:pPr algn="ctr"/>
                      <a:r>
                        <a:rPr lang="en-GB" sz="800" dirty="0">
                          <a:latin typeface="+mn-lt"/>
                        </a:rPr>
                        <a:t>Augustus and his smile</a:t>
                      </a:r>
                    </a:p>
                    <a:p>
                      <a:pPr algn="ctr"/>
                      <a:r>
                        <a:rPr lang="en-GB" sz="800" dirty="0">
                          <a:latin typeface="+mn-lt"/>
                        </a:rPr>
                        <a:t>Leopard’s drum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+mn-lt"/>
                        </a:rPr>
                        <a:t>Owl babies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+mn-lt"/>
                        </a:rPr>
                        <a:t> The odd egg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+mn-lt"/>
                        </a:rPr>
                        <a:t>Life cycles (NF)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400" dirty="0">
                        <a:latin typeface="+mn-lt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+mn-lt"/>
                        </a:rPr>
                        <a:t>Developing independent writing skills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+mn-lt"/>
                        </a:rPr>
                        <a:t>Using capital letters and full stops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+mn-lt"/>
                        </a:rPr>
                        <a:t>Little Red Riding Hood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+mn-lt"/>
                        </a:rPr>
                        <a:t>The three little pigs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+mn-lt"/>
                        </a:rPr>
                        <a:t>The three billy goats gruff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+mn-lt"/>
                        </a:rPr>
                        <a:t>Lost in the toy museum 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+mn-lt"/>
                        </a:rPr>
                        <a:t>Old and new toys (NF)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+mn-lt"/>
                        </a:rPr>
                        <a:t>Old and new transport (NF)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+mn-lt"/>
                        </a:rPr>
                        <a:t>Writing simple sentences; re-reading and can be read by others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365978523"/>
                  </a:ext>
                </a:extLst>
              </a:tr>
              <a:tr h="797058">
                <a:tc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latin typeface="+mn-lt"/>
                        </a:rPr>
                        <a:t>Mathematics</a:t>
                      </a:r>
                    </a:p>
                  </a:txBody>
                  <a:tcPr marL="68580" marR="68580" marT="34290" marB="34290"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latin typeface="+mn-lt"/>
                        </a:rPr>
                        <a:t>Numbers to 5   </a:t>
                      </a:r>
                    </a:p>
                    <a:p>
                      <a:pPr algn="ctr"/>
                      <a:r>
                        <a:rPr lang="en-GB" sz="800" dirty="0">
                          <a:latin typeface="+mn-lt"/>
                        </a:rPr>
                        <a:t>Subitising  </a:t>
                      </a:r>
                    </a:p>
                    <a:p>
                      <a:pPr algn="ctr"/>
                      <a:r>
                        <a:rPr lang="en-GB" sz="800" dirty="0">
                          <a:latin typeface="+mn-lt"/>
                        </a:rPr>
                        <a:t>Comparing groups within 5</a:t>
                      </a:r>
                    </a:p>
                    <a:p>
                      <a:pPr algn="ctr"/>
                      <a:r>
                        <a:rPr lang="en-GB" sz="800" dirty="0">
                          <a:latin typeface="+mn-lt"/>
                        </a:rPr>
                        <a:t>Shapes (2D and 3D)</a:t>
                      </a:r>
                    </a:p>
                    <a:p>
                      <a:pPr algn="ctr"/>
                      <a:r>
                        <a:rPr lang="en-GB" sz="800" dirty="0">
                          <a:latin typeface="+mn-lt"/>
                        </a:rPr>
                        <a:t>Change within 5</a:t>
                      </a:r>
                    </a:p>
                    <a:p>
                      <a:pPr algn="ctr"/>
                      <a:r>
                        <a:rPr lang="en-GB" sz="800" dirty="0">
                          <a:latin typeface="+mn-lt"/>
                        </a:rPr>
                        <a:t>Number bonds within 5     </a:t>
                      </a:r>
                    </a:p>
                  </a:txBody>
                  <a:tcPr marL="68580" marR="68580" marT="34290" marB="3429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GB" sz="800" dirty="0">
                        <a:latin typeface="Twinkl Thin" panose="02000000000000000000" pitchFamily="2" charset="0"/>
                      </a:endParaRPr>
                    </a:p>
                  </a:txBody>
                  <a:tcPr marL="68580" marR="68580" marT="34290" marB="34290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latin typeface="+mn-lt"/>
                        </a:rPr>
                        <a:t>Number to 10</a:t>
                      </a:r>
                    </a:p>
                    <a:p>
                      <a:pPr algn="ctr"/>
                      <a:r>
                        <a:rPr lang="en-GB" sz="800" dirty="0">
                          <a:latin typeface="+mn-lt"/>
                        </a:rPr>
                        <a:t>Comparing numbers within 10</a:t>
                      </a:r>
                    </a:p>
                    <a:p>
                      <a:pPr algn="ctr"/>
                      <a:r>
                        <a:rPr lang="en-GB" sz="800" dirty="0">
                          <a:latin typeface="+mn-lt"/>
                        </a:rPr>
                        <a:t>Addition to 10</a:t>
                      </a:r>
                    </a:p>
                    <a:p>
                      <a:pPr algn="ctr"/>
                      <a:r>
                        <a:rPr lang="en-GB" sz="800" dirty="0">
                          <a:latin typeface="+mn-lt"/>
                        </a:rPr>
                        <a:t>Measures (Length, height, weight)</a:t>
                      </a:r>
                    </a:p>
                    <a:p>
                      <a:pPr algn="ctr"/>
                      <a:r>
                        <a:rPr lang="en-GB" sz="800" dirty="0">
                          <a:latin typeface="+mn-lt"/>
                        </a:rPr>
                        <a:t>Number bonds to 10 including doubles</a:t>
                      </a:r>
                    </a:p>
                    <a:p>
                      <a:pPr algn="ctr"/>
                      <a:r>
                        <a:rPr lang="en-GB" sz="800" dirty="0">
                          <a:latin typeface="+mn-lt"/>
                        </a:rPr>
                        <a:t>Subtraction, Exploring patterns </a:t>
                      </a:r>
                    </a:p>
                  </a:txBody>
                  <a:tcPr marL="68580" marR="68580" marT="34290" marB="34290" anchor="ctr"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68580" marR="68580" marT="34290" marB="34290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latin typeface="+mn-lt"/>
                        </a:rPr>
                        <a:t>Counting on and counting back</a:t>
                      </a:r>
                    </a:p>
                    <a:p>
                      <a:pPr algn="ctr"/>
                      <a:r>
                        <a:rPr lang="en-GB" sz="800" dirty="0">
                          <a:latin typeface="+mn-lt"/>
                        </a:rPr>
                        <a:t>Numbers to 20, Numerical patterns</a:t>
                      </a:r>
                    </a:p>
                    <a:p>
                      <a:pPr algn="ctr"/>
                      <a:r>
                        <a:rPr lang="en-GB" sz="800" dirty="0">
                          <a:latin typeface="+mn-lt"/>
                        </a:rPr>
                        <a:t>Shape (composing and decomposing shapes) </a:t>
                      </a:r>
                    </a:p>
                    <a:p>
                      <a:pPr algn="ctr"/>
                      <a:r>
                        <a:rPr lang="en-GB" sz="800" dirty="0">
                          <a:latin typeface="+mn-lt"/>
                        </a:rPr>
                        <a:t>Measure (Volume and capacity)</a:t>
                      </a:r>
                    </a:p>
                    <a:p>
                      <a:pPr algn="ctr"/>
                      <a:r>
                        <a:rPr lang="en-GB" sz="800" dirty="0">
                          <a:latin typeface="+mn-lt"/>
                        </a:rPr>
                        <a:t>Sorting and time </a:t>
                      </a:r>
                    </a:p>
                  </a:txBody>
                  <a:tcPr marL="68580" marR="68580" marT="34290" marB="3429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GB" sz="800" dirty="0">
                        <a:latin typeface="Twinkl Thin" panose="02000000000000000000" pitchFamily="2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01006589"/>
                  </a:ext>
                </a:extLst>
              </a:tr>
              <a:tr h="1352457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+mn-lt"/>
                        </a:rPr>
                        <a:t>Understanding the world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dirty="0">
                        <a:latin typeface="+mn-lt"/>
                      </a:endParaRPr>
                    </a:p>
                    <a:p>
                      <a:pPr algn="ctr"/>
                      <a:endParaRPr lang="en-GB" sz="800" dirty="0">
                        <a:latin typeface="+mn-lt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latin typeface="+mn-lt"/>
                        </a:rPr>
                        <a:t>Ourselves- exploring the senses and naming parts of the body</a:t>
                      </a:r>
                    </a:p>
                    <a:p>
                      <a:pPr algn="ctr"/>
                      <a:endParaRPr lang="en-GB" sz="400" dirty="0">
                        <a:latin typeface="+mn-lt"/>
                      </a:endParaRPr>
                    </a:p>
                    <a:p>
                      <a:pPr algn="ctr"/>
                      <a:r>
                        <a:rPr lang="en-GB" sz="800" dirty="0">
                          <a:latin typeface="+mn-lt"/>
                        </a:rPr>
                        <a:t>Heritage and our families</a:t>
                      </a:r>
                    </a:p>
                    <a:p>
                      <a:pPr algn="ctr"/>
                      <a:endParaRPr lang="en-GB" sz="400" dirty="0">
                        <a:latin typeface="+mn-lt"/>
                      </a:endParaRPr>
                    </a:p>
                    <a:p>
                      <a:pPr algn="ctr"/>
                      <a:endParaRPr lang="en-GB" sz="400" dirty="0">
                        <a:latin typeface="+mn-lt"/>
                      </a:endParaRPr>
                    </a:p>
                    <a:p>
                      <a:pPr algn="ctr"/>
                      <a:r>
                        <a:rPr lang="en-GB" sz="800" dirty="0">
                          <a:solidFill>
                            <a:schemeClr val="tx1"/>
                          </a:solidFill>
                          <a:latin typeface="+mn-lt"/>
                        </a:rPr>
                        <a:t>Seasons: Autumn – </a:t>
                      </a:r>
                      <a:r>
                        <a:rPr lang="en-GB" sz="400" dirty="0">
                          <a:solidFill>
                            <a:schemeClr val="tx1"/>
                          </a:solidFill>
                          <a:latin typeface="+mn-lt"/>
                        </a:rPr>
                        <a:t>Changes in the natural world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+mn-lt"/>
                        </a:rPr>
                        <a:t>The Nativity story</a:t>
                      </a:r>
                      <a:endParaRPr lang="en-GB" sz="8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Different beliefs and celebrations: Diwali, Advent  and Christmas</a:t>
                      </a:r>
                    </a:p>
                    <a:p>
                      <a:pPr algn="ctr"/>
                      <a:endParaRPr lang="en-GB" sz="400" dirty="0">
                        <a:latin typeface="+mn-lt"/>
                      </a:endParaRPr>
                    </a:p>
                    <a:p>
                      <a:pPr algn="ctr"/>
                      <a:r>
                        <a:rPr lang="en-GB" sz="800" dirty="0">
                          <a:latin typeface="+mn-lt"/>
                        </a:rPr>
                        <a:t>Life in different countries.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+mn-lt"/>
                        </a:rPr>
                        <a:t>Simple maps</a:t>
                      </a:r>
                    </a:p>
                    <a:p>
                      <a:pPr algn="ctr"/>
                      <a:endParaRPr lang="en-GB" sz="400" dirty="0">
                        <a:latin typeface="+mn-lt"/>
                      </a:endParaRPr>
                    </a:p>
                    <a:p>
                      <a:pPr algn="ctr"/>
                      <a:r>
                        <a:rPr lang="en-GB" sz="800" dirty="0">
                          <a:latin typeface="+mn-lt"/>
                        </a:rPr>
                        <a:t>Seasons: Winter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Artists</a:t>
                      </a: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kumimoji="0" lang="en-GB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Kandinksy</a:t>
                      </a:r>
                      <a:endParaRPr lang="en-GB" sz="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400" dirty="0">
                        <a:latin typeface="+mn-lt"/>
                      </a:endParaRPr>
                    </a:p>
                    <a:p>
                      <a:pPr algn="ctr"/>
                      <a:r>
                        <a:rPr lang="en-GB" sz="800" dirty="0">
                          <a:latin typeface="+mn-lt"/>
                        </a:rPr>
                        <a:t>Different beliefs and celebrations: Chinese new year and Easter</a:t>
                      </a:r>
                    </a:p>
                    <a:p>
                      <a:pPr algn="ctr"/>
                      <a:endParaRPr lang="en-GB" sz="400" dirty="0">
                        <a:latin typeface="+mn-lt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+mn-lt"/>
                        </a:rPr>
                        <a:t>Simple maps</a:t>
                      </a:r>
                    </a:p>
                    <a:p>
                      <a:pPr algn="ctr"/>
                      <a:r>
                        <a:rPr lang="en-GB" sz="800" dirty="0">
                          <a:latin typeface="+mn-lt"/>
                        </a:rPr>
                        <a:t>Local area and environment</a:t>
                      </a:r>
                    </a:p>
                    <a:p>
                      <a:pPr algn="ctr"/>
                      <a:endParaRPr lang="en-GB" sz="400" dirty="0">
                        <a:latin typeface="+mn-lt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Exploring man made materials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latin typeface="+mn-lt"/>
                        </a:rPr>
                        <a:t>Explore the natural world, growth- Planting beans</a:t>
                      </a:r>
                    </a:p>
                    <a:p>
                      <a:pPr algn="ctr"/>
                      <a:r>
                        <a:rPr lang="en-GB" sz="800" dirty="0">
                          <a:latin typeface="+mn-lt"/>
                        </a:rPr>
                        <a:t>Make observations and draw plants.</a:t>
                      </a:r>
                    </a:p>
                    <a:p>
                      <a:pPr algn="ctr"/>
                      <a:endParaRPr lang="en-GB" sz="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Exploring natural materials</a:t>
                      </a:r>
                    </a:p>
                    <a:p>
                      <a:pPr algn="ctr"/>
                      <a:endParaRPr lang="en-GB" sz="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Seasons: Spring </a:t>
                      </a:r>
                      <a:r>
                        <a:rPr lang="en-GB" sz="800" dirty="0">
                          <a:solidFill>
                            <a:schemeClr val="tx1"/>
                          </a:solidFill>
                          <a:latin typeface="+mn-lt"/>
                        </a:rPr>
                        <a:t>– </a:t>
                      </a:r>
                      <a:r>
                        <a:rPr lang="en-GB" sz="400" dirty="0">
                          <a:solidFill>
                            <a:schemeClr val="tx1"/>
                          </a:solidFill>
                          <a:latin typeface="+mn-lt"/>
                        </a:rPr>
                        <a:t>Changes in the natural world</a:t>
                      </a:r>
                      <a:endParaRPr lang="en-GB" sz="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Baby animals</a:t>
                      </a: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Making observations and drawing pictures of plants and animals 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Life cycles</a:t>
                      </a:r>
                    </a:p>
                    <a:p>
                      <a:pPr algn="ctr"/>
                      <a:endParaRPr lang="en-GB" sz="400" dirty="0">
                        <a:latin typeface="+mn-lt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+mn-lt"/>
                        </a:rPr>
                        <a:t>Observing and describing changes over time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400" dirty="0">
                        <a:latin typeface="+mn-lt"/>
                      </a:endParaRPr>
                    </a:p>
                    <a:p>
                      <a:pPr algn="ctr"/>
                      <a:endParaRPr lang="en-GB" sz="400" dirty="0">
                        <a:latin typeface="+mn-lt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+mn-lt"/>
                        </a:rPr>
                        <a:t>Celebrations: Birthdays and family</a:t>
                      </a:r>
                    </a:p>
                    <a:p>
                      <a:pPr algn="ctr"/>
                      <a:endParaRPr lang="en-GB" sz="400" dirty="0">
                        <a:latin typeface="+mn-lt"/>
                      </a:endParaRPr>
                    </a:p>
                    <a:p>
                      <a:pPr algn="ctr"/>
                      <a:r>
                        <a:rPr lang="en-GB" sz="800" dirty="0">
                          <a:latin typeface="+mn-lt"/>
                        </a:rPr>
                        <a:t>Things in the past and now – toys and transport</a:t>
                      </a:r>
                    </a:p>
                    <a:p>
                      <a:pPr algn="ctr"/>
                      <a:endParaRPr lang="en-GB" sz="400" dirty="0">
                        <a:latin typeface="+mn-lt"/>
                      </a:endParaRPr>
                    </a:p>
                    <a:p>
                      <a:pPr algn="ctr"/>
                      <a:r>
                        <a:rPr lang="en-GB" sz="800" dirty="0">
                          <a:latin typeface="+mn-lt"/>
                        </a:rPr>
                        <a:t>Seasons: Summer</a:t>
                      </a:r>
                      <a:r>
                        <a:rPr lang="en-GB" sz="800" dirty="0">
                          <a:solidFill>
                            <a:schemeClr val="tx1"/>
                          </a:solidFill>
                          <a:latin typeface="+mn-lt"/>
                        </a:rPr>
                        <a:t>– </a:t>
                      </a:r>
                      <a:r>
                        <a:rPr lang="en-GB" sz="400" dirty="0">
                          <a:solidFill>
                            <a:schemeClr val="tx1"/>
                          </a:solidFill>
                          <a:latin typeface="+mn-lt"/>
                        </a:rPr>
                        <a:t>Changes in the natural world</a:t>
                      </a:r>
                      <a:endParaRPr lang="en-GB" sz="400" dirty="0">
                        <a:latin typeface="+mn-lt"/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670421254"/>
                  </a:ext>
                </a:extLst>
              </a:tr>
              <a:tr h="186110">
                <a:tc rowSpan="2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+mn-lt"/>
                        </a:rPr>
                        <a:t>Expressive Arts and Design</a:t>
                      </a:r>
                    </a:p>
                    <a:p>
                      <a:pPr algn="ctr"/>
                      <a:endParaRPr lang="en-GB" sz="800" dirty="0">
                        <a:latin typeface="+mn-lt"/>
                      </a:endParaRPr>
                    </a:p>
                    <a:p>
                      <a:pPr algn="ctr"/>
                      <a:endParaRPr lang="en-GB" sz="800" dirty="0">
                        <a:latin typeface="+mn-lt"/>
                      </a:endParaRPr>
                    </a:p>
                  </a:txBody>
                  <a:tcPr marL="68580" marR="68580" marT="34290" marB="34290" anchor="ctr"/>
                </a:tc>
                <a:tc gridSpan="6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+mn-lt"/>
                        </a:rPr>
                        <a:t>Creating with materials, Story role play and small worlds, Songs and exploring musical instruments </a:t>
                      </a:r>
                    </a:p>
                  </a:txBody>
                  <a:tcPr marL="68580" marR="68580" marT="34290" marB="34290" anchor="ctr"/>
                </a:tc>
                <a:tc hMerge="1">
                  <a:txBody>
                    <a:bodyPr/>
                    <a:lstStyle/>
                    <a:p>
                      <a:endParaRPr lang="en-GB" sz="800" dirty="0">
                        <a:latin typeface="Twinkl Thin" panose="02000000000000000000" pitchFamily="2" charset="0"/>
                      </a:endParaRPr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dirty="0">
                        <a:latin typeface="Twinkl Thin" panose="02000000000000000000" pitchFamily="2" charset="0"/>
                      </a:endParaRPr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endParaRPr lang="en-GB" sz="800" dirty="0">
                        <a:latin typeface="Twinkl Thin" panose="02000000000000000000" pitchFamily="2" charset="0"/>
                      </a:endParaRPr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dirty="0">
                        <a:latin typeface="Twinkl Thin" panose="02000000000000000000" pitchFamily="2" charset="0"/>
                      </a:endParaRPr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dirty="0">
                        <a:latin typeface="Twinkl Thin" panose="02000000000000000000" pitchFamily="2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540874233"/>
                  </a:ext>
                </a:extLst>
              </a:tr>
              <a:tr h="695821">
                <a:tc vMerge="1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dirty="0">
                        <a:latin typeface="Twinkl Thin" panose="02000000000000000000" pitchFamily="2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+mn-lt"/>
                        </a:rPr>
                        <a:t>Printing handprints, footprints and more</a:t>
                      </a:r>
                    </a:p>
                    <a:p>
                      <a:pPr algn="ctr"/>
                      <a:endParaRPr lang="en-GB" sz="200" dirty="0">
                        <a:latin typeface="+mn-lt"/>
                      </a:endParaRPr>
                    </a:p>
                    <a:p>
                      <a:pPr algn="ctr"/>
                      <a:r>
                        <a:rPr lang="en-GB" sz="800" dirty="0">
                          <a:latin typeface="+mn-lt"/>
                        </a:rPr>
                        <a:t>Role play: Home corners around the world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latin typeface="+mn-lt"/>
                        </a:rPr>
                        <a:t>Perform a range of songs, moving to music</a:t>
                      </a:r>
                    </a:p>
                    <a:p>
                      <a:pPr algn="ctr"/>
                      <a:endParaRPr lang="en-GB" sz="200" dirty="0">
                        <a:latin typeface="+mn-lt"/>
                      </a:endParaRPr>
                    </a:p>
                    <a:p>
                      <a:pPr algn="ctr"/>
                      <a:r>
                        <a:rPr lang="en-GB" sz="800" dirty="0">
                          <a:latin typeface="+mn-lt"/>
                        </a:rPr>
                        <a:t>Role play: Space station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+mn-lt"/>
                        </a:rPr>
                        <a:t>Making vehicles and buildings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" dirty="0">
                        <a:latin typeface="+mn-lt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+mn-lt"/>
                        </a:rPr>
                        <a:t>Role play: Post office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+mn-lt"/>
                        </a:rPr>
                        <a:t>Making drawings / painting of plants 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" dirty="0">
                        <a:latin typeface="+mn-lt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+mn-lt"/>
                        </a:rPr>
                        <a:t>Role play: Garden Centre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+mn-lt"/>
                        </a:rPr>
                        <a:t>Making observations and drawing animals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" dirty="0">
                        <a:latin typeface="+mn-lt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+mn-lt"/>
                        </a:rPr>
                        <a:t>Role play: Pet hospital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+mn-lt"/>
                        </a:rPr>
                        <a:t>Making toys with moving parts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" dirty="0">
                        <a:latin typeface="+mn-lt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+mn-lt"/>
                        </a:rPr>
                        <a:t>Role play: Toy museum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9834867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43761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3465</TotalTime>
  <Words>853</Words>
  <Application>Microsoft Office PowerPoint</Application>
  <PresentationFormat>On-screen Show (4:3)</PresentationFormat>
  <Paragraphs>198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Prabhpreet Sohal</dc:creator>
  <cp:lastModifiedBy>Charlotte Lottering</cp:lastModifiedBy>
  <cp:revision>127</cp:revision>
  <cp:lastPrinted>2022-07-12T10:48:36Z</cp:lastPrinted>
  <dcterms:created xsi:type="dcterms:W3CDTF">2020-03-15T17:44:25Z</dcterms:created>
  <dcterms:modified xsi:type="dcterms:W3CDTF">2025-07-22T13:24:29Z</dcterms:modified>
</cp:coreProperties>
</file>