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86575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7F3"/>
    <a:srgbClr val="FC9C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65" d="100"/>
          <a:sy n="65" d="100"/>
        </p:scale>
        <p:origin x="20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91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686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01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106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72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152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59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38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104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79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143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8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Table 6"/>
          <p:cNvGraphicFramePr/>
          <p:nvPr>
            <p:extLst>
              <p:ext uri="{D42A27DB-BD31-4B8C-83A1-F6EECF244321}">
                <p14:modId xmlns:p14="http://schemas.microsoft.com/office/powerpoint/2010/main" val="3239575092"/>
              </p:ext>
            </p:extLst>
          </p:nvPr>
        </p:nvGraphicFramePr>
        <p:xfrm>
          <a:off x="541680" y="25839"/>
          <a:ext cx="6261728" cy="388620"/>
        </p:xfrm>
        <a:graphic>
          <a:graphicData uri="http://schemas.openxmlformats.org/drawingml/2006/table">
            <a:tbl>
              <a:tblPr/>
              <a:tblGrid>
                <a:gridCol w="6261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 defTabSz="685800">
                        <a:defRPr b="1">
                          <a:latin typeface="Twinkl Thin"/>
                          <a:ea typeface="Twinkl Thin"/>
                          <a:cs typeface="Twinkl Thin"/>
                          <a:sym typeface="Twinkl Thin"/>
                        </a:defRPr>
                      </a:pPr>
                      <a:r>
                        <a:rPr sz="1050" dirty="0">
                          <a:latin typeface="+mn-lt"/>
                        </a:rPr>
                        <a:t>Castlefield School</a:t>
                      </a:r>
                    </a:p>
                    <a:p>
                      <a:pPr algn="ctr" defTabSz="685800">
                        <a:defRPr b="1">
                          <a:latin typeface="Twinkl Thin"/>
                          <a:ea typeface="Twinkl Thin"/>
                          <a:cs typeface="Twinkl Thin"/>
                          <a:sym typeface="Twinkl Thin"/>
                        </a:defRPr>
                      </a:pPr>
                      <a:r>
                        <a:rPr sz="1050" dirty="0">
                          <a:latin typeface="+mn-lt"/>
                        </a:rPr>
                        <a:t>Nursery 202</a:t>
                      </a:r>
                      <a:r>
                        <a:rPr lang="en-GB" sz="1050" dirty="0">
                          <a:latin typeface="+mn-lt"/>
                        </a:rPr>
                        <a:t>5</a:t>
                      </a:r>
                      <a:r>
                        <a:rPr sz="1050" dirty="0">
                          <a:latin typeface="+mn-lt"/>
                        </a:rPr>
                        <a:t>-202</a:t>
                      </a:r>
                      <a:r>
                        <a:rPr lang="en-GB" sz="1050" dirty="0">
                          <a:latin typeface="+mn-lt"/>
                        </a:rPr>
                        <a:t>6</a:t>
                      </a:r>
                      <a:endParaRPr sz="1050" dirty="0">
                        <a:latin typeface="+mn-lt"/>
                      </a:endParaRPr>
                    </a:p>
                  </a:txBody>
                  <a:tcPr marL="34290" marR="34290" marT="34290" marB="34290" horzOverflow="overflow"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95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524836" cy="447262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96" name="Table 2"/>
          <p:cNvGraphicFramePr/>
          <p:nvPr>
            <p:extLst>
              <p:ext uri="{D42A27DB-BD31-4B8C-83A1-F6EECF244321}">
                <p14:modId xmlns:p14="http://schemas.microsoft.com/office/powerpoint/2010/main" val="294621749"/>
              </p:ext>
            </p:extLst>
          </p:nvPr>
        </p:nvGraphicFramePr>
        <p:xfrm>
          <a:off x="31747" y="450744"/>
          <a:ext cx="6771661" cy="8304153"/>
        </p:xfrm>
        <a:graphic>
          <a:graphicData uri="http://schemas.openxmlformats.org/drawingml/2006/table">
            <a:tbl>
              <a:tblPr/>
              <a:tblGrid>
                <a:gridCol w="782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6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7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75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7524">
                  <a:extLst>
                    <a:ext uri="{9D8B030D-6E8A-4147-A177-3AD203B41FA5}">
                      <a16:colId xmlns:a16="http://schemas.microsoft.com/office/drawing/2014/main" val="3271533728"/>
                    </a:ext>
                  </a:extLst>
                </a:gridCol>
                <a:gridCol w="9543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43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2303">
                <a:tc>
                  <a:txBody>
                    <a:bodyPr/>
                    <a:lstStyle/>
                    <a:p>
                      <a:pPr algn="ctr" defTabSz="685800">
                        <a:defRPr>
                          <a:latin typeface="Twinkl Thin"/>
                          <a:ea typeface="Twinkl Thin"/>
                          <a:cs typeface="Twinkl Thin"/>
                          <a:sym typeface="Twinkl Thin"/>
                        </a:defRPr>
                      </a:pPr>
                      <a:endParaRPr sz="900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900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Term 1A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900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Term 1B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900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Term 2A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900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Term </a:t>
                      </a:r>
                      <a:r>
                        <a:rPr lang="en-GB" sz="900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2B</a:t>
                      </a:r>
                      <a:endParaRPr sz="900" dirty="0">
                        <a:latin typeface="+mn-lt"/>
                        <a:ea typeface="Twinkl Thin"/>
                        <a:cs typeface="Twinkl Thin"/>
                        <a:sym typeface="Twinkl Thin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900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Term </a:t>
                      </a:r>
                      <a:r>
                        <a:rPr lang="en-GB" sz="900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3A</a:t>
                      </a:r>
                      <a:endParaRPr sz="900" dirty="0">
                        <a:latin typeface="+mn-lt"/>
                        <a:ea typeface="Twinkl Thin"/>
                        <a:cs typeface="Twinkl Thin"/>
                        <a:sym typeface="Twinkl Thin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900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Term 3B</a:t>
                      </a:r>
                    </a:p>
                  </a:txBody>
                  <a:tcPr marL="34290" marR="34290" marT="34290" marB="3429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774"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800" dirty="0">
                          <a:latin typeface="+mn-lt"/>
                        </a:rPr>
                        <a:t>Theme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lang="en-GB" sz="800" b="1" dirty="0">
                          <a:latin typeface="+mn-lt"/>
                        </a:rPr>
                        <a:t>Amazing me!</a:t>
                      </a:r>
                      <a:endParaRPr sz="800" b="1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lang="en-GB" sz="800" b="1" dirty="0">
                          <a:latin typeface="+mn-lt"/>
                        </a:rPr>
                        <a:t>All around the world</a:t>
                      </a:r>
                      <a:endParaRPr sz="800" b="1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lang="en-GB" sz="800" b="1" dirty="0">
                          <a:latin typeface="+mn-lt"/>
                        </a:rPr>
                        <a:t>Who can help me?</a:t>
                      </a:r>
                      <a:endParaRPr sz="800" b="1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lang="en-GB" sz="800" b="1" dirty="0">
                          <a:latin typeface="+mn-lt"/>
                        </a:rPr>
                        <a:t>Let’s get growing</a:t>
                      </a:r>
                      <a:endParaRPr sz="800" b="1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lang="en-GB" sz="800" b="1" dirty="0">
                          <a:latin typeface="+mn-lt"/>
                        </a:rPr>
                        <a:t>Feathers and fur</a:t>
                      </a:r>
                      <a:endParaRPr sz="800" b="1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lang="en-GB" sz="800" b="1" dirty="0">
                          <a:latin typeface="+mn-lt"/>
                        </a:rPr>
                        <a:t>Once upon a time…</a:t>
                      </a:r>
                    </a:p>
                  </a:txBody>
                  <a:tcPr marL="34290" marR="34290" marT="34290" marB="3429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0661"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800" dirty="0">
                          <a:latin typeface="+mn-lt"/>
                        </a:rPr>
                        <a:t>Experiences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lang="en-GB" sz="800" dirty="0">
                          <a:latin typeface="+mn-lt"/>
                        </a:rPr>
                        <a:t>Settling in and exploring</a:t>
                      </a:r>
                    </a:p>
                    <a:p>
                      <a:pPr algn="ctr" defTabSz="685800">
                        <a:defRPr sz="1800"/>
                      </a:pPr>
                      <a:r>
                        <a:rPr lang="en-GB" sz="800" dirty="0">
                          <a:latin typeface="+mn-lt"/>
                        </a:rPr>
                        <a:t>Cooking: Make Gingerbread Men</a:t>
                      </a:r>
                      <a:endParaRPr sz="800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lang="en-GB" sz="800" dirty="0">
                          <a:latin typeface="+mn-lt"/>
                        </a:rPr>
                        <a:t>Tea party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GB" sz="800" dirty="0">
                          <a:latin typeface="+mn-lt"/>
                        </a:rPr>
                        <a:t>Cooking: Decorative biscuits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GB" sz="800" dirty="0">
                          <a:latin typeface="+mn-lt"/>
                        </a:rPr>
                        <a:t>Christmas Party 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lang="en-GB" sz="800" dirty="0">
                          <a:latin typeface="+mn-lt"/>
                        </a:rPr>
                        <a:t>Visit from a police officer</a:t>
                      </a:r>
                    </a:p>
                    <a:p>
                      <a:pPr algn="ctr" defTabSz="685800">
                        <a:defRPr sz="1800"/>
                      </a:pPr>
                      <a:r>
                        <a:rPr lang="en-GB" sz="800" dirty="0">
                          <a:latin typeface="+mn-lt"/>
                        </a:rPr>
                        <a:t>Cooking: Make pancakes</a:t>
                      </a:r>
                      <a:endParaRPr sz="800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lang="en-GB" sz="800" dirty="0">
                          <a:latin typeface="+mn-lt"/>
                        </a:rPr>
                        <a:t>Planting Seeds</a:t>
                      </a:r>
                    </a:p>
                    <a:p>
                      <a:pPr algn="ctr" defTabSz="685800">
                        <a:defRPr sz="1800"/>
                      </a:pPr>
                      <a:r>
                        <a:rPr lang="en-GB" sz="800" dirty="0">
                          <a:latin typeface="+mn-lt"/>
                        </a:rPr>
                        <a:t>Cooking: Vegetable Pizza</a:t>
                      </a:r>
                    </a:p>
                    <a:p>
                      <a:pPr algn="ctr" defTabSz="685800">
                        <a:defRPr sz="1800"/>
                      </a:pPr>
                      <a:r>
                        <a:rPr lang="en-GB" sz="800" dirty="0">
                          <a:latin typeface="+mn-lt"/>
                        </a:rPr>
                        <a:t>Spring walk</a:t>
                      </a:r>
                      <a:endParaRPr sz="800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lang="en-GB" sz="800" dirty="0">
                          <a:latin typeface="+mn-lt"/>
                        </a:rPr>
                        <a:t>Hatching Chicks</a:t>
                      </a:r>
                    </a:p>
                    <a:p>
                      <a:pPr algn="ctr" defTabSz="685800">
                        <a:defRPr sz="1800"/>
                      </a:pPr>
                      <a:r>
                        <a:rPr lang="en-GB" sz="800" dirty="0">
                          <a:latin typeface="+mn-lt"/>
                        </a:rPr>
                        <a:t>Cooking: Children’s choice.</a:t>
                      </a:r>
                      <a:endParaRPr sz="800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lang="en-GB" sz="800" dirty="0">
                          <a:latin typeface="+mn-lt"/>
                        </a:rPr>
                        <a:t>Teddy Bear Picnic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GB" sz="800" dirty="0">
                          <a:latin typeface="+mn-lt"/>
                        </a:rPr>
                        <a:t>Cooking: Making Ice Cream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GB" sz="800">
                          <a:latin typeface="+mn-lt"/>
                        </a:rPr>
                        <a:t>Farm visit</a:t>
                      </a:r>
                      <a:endParaRPr lang="en-GB" sz="800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7819"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800" dirty="0">
                          <a:latin typeface="+mn-lt"/>
                        </a:rPr>
                        <a:t>Personal, social and emotional development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r>
                        <a:rPr lang="en-GB" dirty="0">
                          <a:latin typeface="+mn-lt"/>
                        </a:rPr>
                        <a:t>Selecting and using a range of activities, with help if needed</a:t>
                      </a:r>
                    </a:p>
                    <a:p>
                      <a:pPr algn="ctr">
                        <a:defRPr sz="800"/>
                      </a:pPr>
                      <a:r>
                        <a:rPr lang="en-GB" dirty="0">
                          <a:latin typeface="+mn-lt"/>
                        </a:rPr>
                        <a:t>Becoming more outgoing and developing a sense of security and trust.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r>
                        <a:rPr lang="en-GB" dirty="0">
                          <a:latin typeface="+mn-lt"/>
                        </a:rPr>
                        <a:t>Show more confidence in new situations and with unfamiliar people.</a:t>
                      </a:r>
                    </a:p>
                    <a:p>
                      <a:pPr algn="ctr">
                        <a:defRPr sz="800"/>
                      </a:pPr>
                      <a:r>
                        <a:rPr lang="en-GB" dirty="0">
                          <a:latin typeface="+mn-lt"/>
                        </a:rPr>
                        <a:t>Developing a sense of community and responsibility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Play imaginatively with one or more child and begin to resolve own problems and conflicts.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Talk about own feelings and begin to understand how to manage negative emotions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Remember and follow rules and know why they are important.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Begin to understand how others may be feeling e.g. peers and characters in books.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1009"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800">
                          <a:latin typeface="+mn-lt"/>
                        </a:rPr>
                        <a:t>Communication and language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Developing attention skills. Shifting attention to new activity or conversation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Listen to longer stories, remembering what happens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Understanding and using questions and following instructions</a:t>
                      </a:r>
                    </a:p>
                    <a:p>
                      <a:pPr algn="ctr" defTabSz="685800">
                        <a:defRPr sz="800"/>
                      </a:pPr>
                      <a:endParaRPr lang="en-GB" dirty="0">
                        <a:latin typeface="+mn-lt"/>
                      </a:endParaRPr>
                    </a:p>
                    <a:p>
                      <a:pPr algn="ctr" defTabSz="685800">
                        <a:defRPr sz="800"/>
                      </a:pPr>
                      <a:endParaRPr lang="en-GB" dirty="0">
                        <a:latin typeface="+mn-lt"/>
                      </a:endParaRPr>
                    </a:p>
                    <a:p>
                      <a:pPr algn="ctr" defTabSz="685800">
                        <a:defRPr sz="800"/>
                      </a:pP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Singing a wide range of songs and know some rhymes</a:t>
                      </a:r>
                    </a:p>
                    <a:p>
                      <a:pPr algn="ctr" defTabSz="685800">
                        <a:defRPr sz="800"/>
                      </a:pPr>
                      <a:endParaRPr lang="en-GB" dirty="0">
                        <a:latin typeface="+mn-lt"/>
                      </a:endParaRPr>
                    </a:p>
                    <a:p>
                      <a:pPr algn="ctr" defTabSz="685800">
                        <a:defRPr sz="800"/>
                      </a:pP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Talk about own point of view and debate ideas with peers and adults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Use longer sentences, pronouncing multisyllabic words clearly and using a variety of tenses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Using talk to organise ourselves and our play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Have extended conversations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2031"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800">
                          <a:latin typeface="+mn-lt"/>
                        </a:rPr>
                        <a:t>Physical development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Develop large motor movements , balancing, riding, ball skills, waving streamers and ribbons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Skip. Hop and stand on one leg for musical games  Begin to be independent in self care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Begin to go up and down stairs and climbing equipment.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Making healthy choices about food and drink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Make decisions about the best way to move for a task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Collaborate with others on large scale physical tasks</a:t>
                      </a:r>
                      <a:endParaRPr dirty="0">
                        <a:latin typeface="+mn-lt"/>
                        <a:ea typeface="Twinkl Thin"/>
                        <a:cs typeface="Twinkl Thin"/>
                        <a:sym typeface="Twinkl Thin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Take part in some group or team games, remember sequences of actions/dances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Refining fine motor skills using scissors, pens, pencils carefully and with confidence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7759"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800">
                          <a:latin typeface="+mn-lt"/>
                        </a:rPr>
                        <a:t>Literacy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sz="800" dirty="0">
                          <a:latin typeface="+mn-lt"/>
                        </a:rPr>
                        <a:t>Key Texts: ‘Home’, ‘The Family Book’, ‘Super Duper You’,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800"/>
                      </a:pPr>
                      <a:r>
                        <a:rPr lang="en-GB" sz="800" dirty="0">
                          <a:latin typeface="+mn-lt"/>
                        </a:rPr>
                        <a:t>‘My skin, your Skin’ (NF)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sz="800" dirty="0">
                          <a:latin typeface="+mn-lt"/>
                        </a:rPr>
                        <a:t>‘Gingerbread Man’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sz="800" dirty="0">
                          <a:latin typeface="+mn-lt"/>
                        </a:rPr>
                        <a:t>Understanding 5 key concepts of print</a:t>
                      </a:r>
                    </a:p>
                    <a:p>
                      <a:pPr algn="ctr" defTabSz="685800">
                        <a:defRPr sz="800"/>
                      </a:pPr>
                      <a:endParaRPr lang="en-GB" sz="800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800"/>
                      </a:pPr>
                      <a:r>
                        <a:rPr lang="en-GB" sz="800" dirty="0">
                          <a:latin typeface="+mn-lt"/>
                        </a:rPr>
                        <a:t>Key Texts: ‘Tea time around the World’ ‘My bed’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800"/>
                      </a:pPr>
                      <a:r>
                        <a:rPr lang="en-GB" sz="800" dirty="0">
                          <a:latin typeface="+mn-lt"/>
                        </a:rPr>
                        <a:t>‘</a:t>
                      </a:r>
                      <a:r>
                        <a:rPr lang="en-GB" sz="800" dirty="0" err="1">
                          <a:latin typeface="+mn-lt"/>
                        </a:rPr>
                        <a:t>Handa’s</a:t>
                      </a:r>
                      <a:r>
                        <a:rPr lang="en-GB" sz="800" dirty="0">
                          <a:latin typeface="+mn-lt"/>
                        </a:rPr>
                        <a:t> hen’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800"/>
                      </a:pPr>
                      <a:r>
                        <a:rPr lang="en-GB" sz="800" dirty="0">
                          <a:latin typeface="+mn-lt"/>
                        </a:rPr>
                        <a:t>‘Global Babies’ (NF)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sz="800" dirty="0">
                          <a:latin typeface="+mn-lt"/>
                        </a:rPr>
                        <a:t>‘Little Red Riding Hood’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800"/>
                      </a:pPr>
                      <a:r>
                        <a:rPr lang="en-GB" sz="800" dirty="0">
                          <a:latin typeface="+mn-lt"/>
                        </a:rPr>
                        <a:t>Understanding 5 key concepts of print</a:t>
                      </a:r>
                    </a:p>
                    <a:p>
                      <a:pPr algn="ctr" defTabSz="685800">
                        <a:defRPr sz="800"/>
                      </a:pPr>
                      <a:endParaRPr lang="en-GB" sz="800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Key Texts: ‘Emergency’, ‘Firefighter’, ‘Doctor’, ‘PC Polly’, ‘The Runaway Pancake’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Developing phonological awareness,  (rhymes, syllables and sounds)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800"/>
                      </a:pPr>
                      <a:r>
                        <a:rPr lang="en-GB" dirty="0">
                          <a:latin typeface="+mn-lt"/>
                        </a:rPr>
                        <a:t>Key Texts: ‘Planting a Rainbow’, ‘Little Seeds’, ‘</a:t>
                      </a:r>
                      <a:r>
                        <a:rPr lang="en-GB" dirty="0" err="1">
                          <a:latin typeface="+mn-lt"/>
                        </a:rPr>
                        <a:t>Errols</a:t>
                      </a:r>
                      <a:r>
                        <a:rPr lang="en-GB" dirty="0">
                          <a:latin typeface="+mn-lt"/>
                        </a:rPr>
                        <a:t> Garden’, ‘Oliver’s Vegetables’, </a:t>
                      </a:r>
                      <a:r>
                        <a:rPr lang="en-GB" sz="800" dirty="0">
                          <a:latin typeface="+mn-lt"/>
                        </a:rPr>
                        <a:t>‘The Enormous Turnip’ ‘</a:t>
                      </a:r>
                      <a:r>
                        <a:rPr lang="en-GB" dirty="0">
                          <a:latin typeface="+mn-lt"/>
                        </a:rPr>
                        <a:t>Seed to Sunflower’ (NF)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Use knowledge of print in own mark making.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Key Texts: ‘Millie’s Chickens’, ‘Farmyard Hullaballoo’, ‘The Pig in the Pond’, ‘Rosie’s walk’, ‘The three little Pigs’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‘Egg to chick’ (NF)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Have longer conversations about stories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Key Texts: ‘Kipper’s Toybox’, ‘We’re going on a Bear Hunt’, ‘Goldilocks and the Three Bears’. ‘The Everywhere bear’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‘Farm’ (NF)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Write own name and some letters accurately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12797"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800" dirty="0">
                          <a:latin typeface="+mn-lt"/>
                        </a:rPr>
                        <a:t>Math</a:t>
                      </a:r>
                      <a:r>
                        <a:rPr lang="en-GB" sz="800" dirty="0" err="1">
                          <a:latin typeface="+mn-lt"/>
                        </a:rPr>
                        <a:t>ematics</a:t>
                      </a:r>
                      <a:endParaRPr sz="800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r>
                        <a:rPr lang="en-GB" dirty="0">
                          <a:latin typeface="+mn-lt"/>
                        </a:rPr>
                        <a:t>Talk about and identify patterns around them</a:t>
                      </a:r>
                    </a:p>
                    <a:p>
                      <a:pPr algn="ctr">
                        <a:defRPr sz="800"/>
                      </a:pPr>
                      <a:r>
                        <a:rPr lang="en-GB" dirty="0">
                          <a:latin typeface="+mn-lt"/>
                        </a:rPr>
                        <a:t>Understand position through words alone.</a:t>
                      </a:r>
                    </a:p>
                    <a:p>
                      <a:pPr algn="ctr">
                        <a:defRPr sz="800"/>
                      </a:pPr>
                      <a:r>
                        <a:rPr lang="en-GB" dirty="0">
                          <a:latin typeface="+mn-lt"/>
                        </a:rPr>
                        <a:t>Talk about and explore 2D Shapes.</a:t>
                      </a:r>
                    </a:p>
                    <a:p>
                      <a:pPr algn="ctr">
                        <a:defRPr sz="800"/>
                      </a:pPr>
                      <a:r>
                        <a:rPr lang="en-GB" dirty="0">
                          <a:latin typeface="+mn-lt"/>
                        </a:rPr>
                        <a:t>Subitise up to 3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r>
                        <a:rPr lang="en-GB" dirty="0">
                          <a:latin typeface="+mn-lt"/>
                        </a:rPr>
                        <a:t>Recite up to 5 and accurately count 5 objects</a:t>
                      </a:r>
                    </a:p>
                    <a:p>
                      <a:pPr algn="ctr">
                        <a:defRPr sz="800"/>
                      </a:pPr>
                      <a:r>
                        <a:rPr lang="en-GB" dirty="0">
                          <a:latin typeface="+mn-lt"/>
                        </a:rPr>
                        <a:t>Show ‘fingers up to 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800"/>
                      </a:pPr>
                      <a:r>
                        <a:rPr lang="en-GB" dirty="0">
                          <a:latin typeface="+mn-lt"/>
                        </a:rPr>
                        <a:t>Talk about and explore 3D shapes</a:t>
                      </a:r>
                    </a:p>
                    <a:p>
                      <a:pPr algn="ctr">
                        <a:defRPr sz="800"/>
                      </a:pPr>
                      <a:endParaRPr lang="en-GB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800"/>
                      </a:pPr>
                      <a:r>
                        <a:rPr lang="en-GB" dirty="0">
                          <a:latin typeface="+mn-lt"/>
                        </a:rPr>
                        <a:t>Link numerals and amounts to 5, showing awareness of cardinal principle.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Extend and create ABAB patterns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Select and use shapes appropriately.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Experiment with own symbols, marks and numerals.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Sequencing real or fictional events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Combine shapes to make new ones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800"/>
                      </a:pPr>
                      <a:r>
                        <a:rPr lang="en-GB" dirty="0">
                          <a:latin typeface="+mn-lt"/>
                        </a:rPr>
                        <a:t>Compare quantities using mathematical language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Make comparisons relation to shape, size and capacity.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Begin to talk about routes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800"/>
                      </a:pPr>
                      <a:r>
                        <a:rPr lang="en-GB" dirty="0">
                          <a:latin typeface="+mn-lt"/>
                        </a:rPr>
                        <a:t>Correcting an error in a pattern</a:t>
                      </a:r>
                    </a:p>
                    <a:p>
                      <a:pPr algn="ctr" defTabSz="685800">
                        <a:defRPr sz="800"/>
                      </a:pPr>
                      <a:endParaRPr lang="en-GB" dirty="0">
                        <a:latin typeface="+mn-lt"/>
                      </a:endParaRP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Solve real world mathematical problems with numbers to 5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14210"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80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Understanding the world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GB" sz="800" dirty="0">
                          <a:latin typeface="+mn-lt"/>
                        </a:rPr>
                        <a:t>Making sense of own life story and life story of our families</a:t>
                      </a:r>
                      <a:endParaRPr sz="800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800"/>
                      </a:pPr>
                      <a:r>
                        <a:rPr lang="en-GB" dirty="0">
                          <a:latin typeface="+mn-lt"/>
                        </a:rPr>
                        <a:t>Know that there are different countries and talk about the differences from photos or experience.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Exploring how things work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Show interest in different occupations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>
                          <a:latin typeface="+mn-lt"/>
                        </a:rPr>
                        <a:t>Continue to develop positive attitude towards differences.</a:t>
                      </a:r>
                    </a:p>
                    <a:p>
                      <a:pPr algn="ctr" defTabSz="685800">
                        <a:defRPr sz="800"/>
                      </a:pP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800"/>
                      </a:pPr>
                      <a:r>
                        <a:rPr lang="en-GB" dirty="0">
                          <a:latin typeface="+mn-lt"/>
                        </a:rPr>
                        <a:t>Planting and growing seeds, exploring lifecycles and understanding the need to respect living things</a:t>
                      </a:r>
                    </a:p>
                    <a:p>
                      <a:pPr algn="ctr" defTabSz="685800">
                        <a:defRPr sz="800"/>
                      </a:pP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Explore and talk about forces and materials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800"/>
                      </a:pPr>
                      <a:r>
                        <a:rPr lang="en-GB" sz="800" dirty="0">
                          <a:latin typeface="+mn-lt"/>
                        </a:rPr>
                        <a:t>Exploring natural materials with the senses and talking about what they can see</a:t>
                      </a:r>
                      <a:endParaRPr lang="en-GB" dirty="0">
                        <a:latin typeface="+mn-lt"/>
                      </a:endParaRPr>
                    </a:p>
                    <a:p>
                      <a:pPr algn="ctr" defTabSz="685800">
                        <a:defRPr sz="800"/>
                      </a:pPr>
                      <a:endParaRPr lang="en-GB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55984"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80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Expressive Arts and Design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r>
                        <a:rPr lang="en-GB" dirty="0">
                          <a:latin typeface="+mn-lt"/>
                        </a:rPr>
                        <a:t>Taking part in simple pretend play</a:t>
                      </a:r>
                    </a:p>
                    <a:p>
                      <a:pPr algn="ctr">
                        <a:defRPr sz="800"/>
                      </a:pPr>
                      <a:endParaRPr lang="en-GB" dirty="0">
                        <a:latin typeface="+mn-lt"/>
                      </a:endParaRPr>
                    </a:p>
                    <a:p>
                      <a:pPr algn="ctr">
                        <a:defRPr sz="800"/>
                      </a:pPr>
                      <a:r>
                        <a:rPr lang="en-GB" dirty="0">
                          <a:latin typeface="+mn-lt"/>
                        </a:rPr>
                        <a:t>Explore different materials and how to use them.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Begin to develop complex and imaginative small words </a:t>
                      </a:r>
                    </a:p>
                    <a:p>
                      <a:pPr algn="ctr" defTabSz="685800">
                        <a:defRPr sz="800"/>
                      </a:pPr>
                      <a:endParaRPr lang="en-GB" dirty="0">
                        <a:latin typeface="+mn-lt"/>
                        <a:ea typeface="Twinkl Thin"/>
                        <a:cs typeface="Twinkl Thin"/>
                        <a:sym typeface="Twinkl Thin"/>
                      </a:endParaRP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Explore colour and colour mixing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Listen with increased attention to sounds</a:t>
                      </a:r>
                      <a:endParaRPr dirty="0">
                        <a:latin typeface="+mn-lt"/>
                        <a:ea typeface="Twinkl Thin"/>
                        <a:cs typeface="Twinkl Thin"/>
                        <a:sym typeface="Twinkl Thin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800"/>
                      </a:pPr>
                      <a:r>
                        <a:rPr lang="en-GB" dirty="0">
                          <a:latin typeface="+mn-lt"/>
                        </a:rPr>
                        <a:t>Create closed shapes and continuous lines, using shapes to represent objects.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800"/>
                      </a:pPr>
                      <a:endParaRPr lang="en-GB" dirty="0">
                        <a:latin typeface="+mn-lt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800"/>
                      </a:pPr>
                      <a:r>
                        <a:rPr lang="en-GB" dirty="0">
                          <a:latin typeface="+mn-lt"/>
                        </a:rPr>
                        <a:t>Remember and sing entire songs</a:t>
                      </a:r>
                    </a:p>
                    <a:p>
                      <a:pPr algn="ctr" defTabSz="685800">
                        <a:defRPr sz="800"/>
                      </a:pP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Show different emotions in drawings</a:t>
                      </a:r>
                    </a:p>
                    <a:p>
                      <a:pPr algn="ctr" defTabSz="685800">
                        <a:defRPr sz="800"/>
                      </a:pPr>
                      <a:endParaRPr lang="en-GB" dirty="0">
                        <a:latin typeface="+mn-lt"/>
                      </a:endParaRP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Make up and sing songs matching pitch</a:t>
                      </a:r>
                      <a:endParaRPr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Develop own ideas and choose which materials to use to express them</a:t>
                      </a: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Respond to music they have seen and heard sharing thoughts and feelings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Draw with increasing detail, representing ideas such as movement or noise.</a:t>
                      </a:r>
                    </a:p>
                    <a:p>
                      <a:pPr algn="ctr" defTabSz="685800">
                        <a:defRPr sz="800"/>
                      </a:pPr>
                      <a:endParaRPr lang="en-GB" dirty="0">
                        <a:latin typeface="+mn-lt"/>
                      </a:endParaRPr>
                    </a:p>
                    <a:p>
                      <a:pPr algn="ctr" defTabSz="685800">
                        <a:defRPr sz="800"/>
                      </a:pPr>
                      <a:r>
                        <a:rPr lang="en-GB" dirty="0">
                          <a:latin typeface="+mn-lt"/>
                        </a:rPr>
                        <a:t>Play instruments with control expressing feelings and ideas</a:t>
                      </a:r>
                    </a:p>
                  </a:txBody>
                  <a:tcPr marL="34290" marR="34290" marT="34290" marB="34290"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1642</TotalTime>
  <Words>931</Words>
  <Application>Microsoft Office PowerPoint</Application>
  <PresentationFormat>On-screen Show (4:3)</PresentationFormat>
  <Paragraphs>127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Thin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Prabhpreet Sohal</dc:creator>
  <cp:lastModifiedBy>A Kann</cp:lastModifiedBy>
  <cp:revision>117</cp:revision>
  <cp:lastPrinted>2023-07-19T15:17:32Z</cp:lastPrinted>
  <dcterms:created xsi:type="dcterms:W3CDTF">2020-03-15T17:44:25Z</dcterms:created>
  <dcterms:modified xsi:type="dcterms:W3CDTF">2026-03-04T15:19:34Z</dcterms:modified>
</cp:coreProperties>
</file>