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7F3"/>
    <a:srgbClr val="FC9C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20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1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68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1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10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72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5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9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38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0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79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14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33952-0E1E-4152-AA20-65478547A2B0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230AA-16F2-4DFA-827A-6040AEA428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8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Table 6"/>
          <p:cNvGraphicFramePr/>
          <p:nvPr>
            <p:extLst>
              <p:ext uri="{D42A27DB-BD31-4B8C-83A1-F6EECF244321}">
                <p14:modId xmlns:p14="http://schemas.microsoft.com/office/powerpoint/2010/main" val="283487204"/>
              </p:ext>
            </p:extLst>
          </p:nvPr>
        </p:nvGraphicFramePr>
        <p:xfrm>
          <a:off x="541680" y="25839"/>
          <a:ext cx="6261728" cy="388620"/>
        </p:xfrm>
        <a:graphic>
          <a:graphicData uri="http://schemas.openxmlformats.org/drawingml/2006/table">
            <a:tbl>
              <a:tblPr/>
              <a:tblGrid>
                <a:gridCol w="6261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defTabSz="685800">
                        <a:defRPr b="1"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r>
                        <a:rPr sz="1050" dirty="0">
                          <a:latin typeface="+mn-lt"/>
                        </a:rPr>
                        <a:t>Castlefield School</a:t>
                      </a:r>
                    </a:p>
                    <a:p>
                      <a:pPr algn="ctr" defTabSz="685800">
                        <a:defRPr b="1"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r>
                        <a:rPr lang="en-GB" sz="1050" dirty="0">
                          <a:latin typeface="+mn-lt"/>
                        </a:rPr>
                        <a:t>Nursery: Two Year Old Room </a:t>
                      </a:r>
                      <a:r>
                        <a:rPr sz="1050" dirty="0">
                          <a:latin typeface="+mn-lt"/>
                        </a:rPr>
                        <a:t>202</a:t>
                      </a:r>
                      <a:r>
                        <a:rPr lang="en-GB" sz="1050" dirty="0">
                          <a:latin typeface="+mn-lt"/>
                        </a:rPr>
                        <a:t>5</a:t>
                      </a:r>
                      <a:r>
                        <a:rPr sz="1050" dirty="0">
                          <a:latin typeface="+mn-lt"/>
                        </a:rPr>
                        <a:t>-202</a:t>
                      </a:r>
                      <a:r>
                        <a:rPr lang="en-GB" sz="1050" dirty="0">
                          <a:latin typeface="+mn-lt"/>
                        </a:rPr>
                        <a:t>6</a:t>
                      </a:r>
                      <a:endParaRPr sz="1050" dirty="0">
                        <a:latin typeface="+mn-lt"/>
                      </a:endParaRPr>
                    </a:p>
                  </a:txBody>
                  <a:tcPr marL="34290" marR="34290" marT="34290" marB="34290" horzOverflow="overflow"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24836" cy="44726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le 2"/>
          <p:cNvGraphicFramePr/>
          <p:nvPr>
            <p:extLst>
              <p:ext uri="{D42A27DB-BD31-4B8C-83A1-F6EECF244321}">
                <p14:modId xmlns:p14="http://schemas.microsoft.com/office/powerpoint/2010/main" val="3868687251"/>
              </p:ext>
            </p:extLst>
          </p:nvPr>
        </p:nvGraphicFramePr>
        <p:xfrm>
          <a:off x="43169" y="464680"/>
          <a:ext cx="6740808" cy="6042312"/>
        </p:xfrm>
        <a:graphic>
          <a:graphicData uri="http://schemas.openxmlformats.org/drawingml/2006/table">
            <a:tbl>
              <a:tblPr/>
              <a:tblGrid>
                <a:gridCol w="860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7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524">
                  <a:extLst>
                    <a:ext uri="{9D8B030D-6E8A-4147-A177-3AD203B41FA5}">
                      <a16:colId xmlns:a16="http://schemas.microsoft.com/office/drawing/2014/main" val="3271533728"/>
                    </a:ext>
                  </a:extLst>
                </a:gridCol>
                <a:gridCol w="954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34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2303">
                <a:tc>
                  <a:txBody>
                    <a:bodyPr/>
                    <a:lstStyle/>
                    <a:p>
                      <a:pPr algn="ctr" defTabSz="685800">
                        <a:defRPr>
                          <a:latin typeface="Twinkl Thin"/>
                          <a:ea typeface="Twinkl Thin"/>
                          <a:cs typeface="Twinkl Thin"/>
                          <a:sym typeface="Twinkl Thin"/>
                        </a:defRPr>
                      </a:pPr>
                      <a:endParaRPr sz="10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1A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1B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2A</a:t>
                      </a: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</a:t>
                      </a:r>
                      <a:r>
                        <a:rPr lang="en-GB"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2B</a:t>
                      </a:r>
                      <a:endParaRPr sz="1000"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</a:t>
                      </a:r>
                      <a:r>
                        <a:rPr lang="en-GB"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3A</a:t>
                      </a:r>
                      <a:endParaRPr sz="1000" dirty="0">
                        <a:latin typeface="+mn-lt"/>
                        <a:ea typeface="Twinkl Thin"/>
                        <a:cs typeface="Twinkl Thin"/>
                        <a:sym typeface="Twinkl Thin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  <a:ea typeface="Twinkl Thin"/>
                          <a:cs typeface="Twinkl Thin"/>
                          <a:sym typeface="Twinkl Thin"/>
                        </a:rPr>
                        <a:t>Term 3B</a:t>
                      </a:r>
                    </a:p>
                  </a:txBody>
                  <a:tcPr marL="34290" marR="34290" marT="34290" marB="3429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774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1000" dirty="0">
                          <a:latin typeface="+mn-lt"/>
                        </a:rPr>
                        <a:t>Theme</a:t>
                      </a:r>
                      <a:endParaRPr sz="10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Amazing 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Around the world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around 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Let’s get growing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Feathers and fur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Once upon a time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661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sz="1000" dirty="0">
                          <a:latin typeface="+mn-lt"/>
                        </a:rPr>
                        <a:t>Experiences</a:t>
                      </a:r>
                      <a:r>
                        <a:rPr lang="en-GB" sz="1000" dirty="0">
                          <a:latin typeface="+mn-lt"/>
                        </a:rPr>
                        <a:t> and enhancements</a:t>
                      </a:r>
                      <a:endParaRPr sz="10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Settling 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Fruit tasting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Decorating biscuits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Making pancakes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Visit from a police officer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Planting seeds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Butterfly growing kits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Hatching chicks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Baking bread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Walk in the woods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Making porridge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Bear hunt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819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1000" dirty="0">
                          <a:latin typeface="+mn-lt"/>
                        </a:rPr>
                        <a:t>Key texts, songs and poems</a:t>
                      </a:r>
                      <a:endParaRPr sz="10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Wibbly pig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little fingers, ten little toes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choose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Heads, shoulders, knees and toes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One, Two, Buckle my shoe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 in the bed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Tommy thumb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Five little monkeys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It’s raining, it’s pouring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Handa’s surprise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Polar bear, polar bear what do you hear?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Maisy’s Christmas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Down in the jungle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I’m a little tea pot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little monkeys swinging in a tree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elephant went out to play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little snowmen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Jingle bells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Hats of faith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We’re going to the doctor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runaway pancake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 Polly had a dolly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Wheels on the bus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firefighters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 and Jill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sailor went to sea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sing a rainbow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like peas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very hungry caterpillar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mole digs a hole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 potato, two potato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little piggy goes to market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 bananas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Hot cross buns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fat sausages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 a cake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are the yellow chicks?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 dear!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Little red hen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little ducks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Five speckled frogs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Old MacDonald had a farm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Two little dickie birds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Mary had a little lamb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Little peter rabbit had a fly upon his nose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Fiction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We’re going on a bear hunt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Goldilocks and the three bears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Peace at last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Songs and Poems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Teddy bear, teddy bear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Pease porridge hot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Hockey </a:t>
                      </a:r>
                      <a:r>
                        <a:rPr lang="en-GB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cockey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the sleeping bunnies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Polly put the kettle 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009">
                <a:tc>
                  <a:txBody>
                    <a:bodyPr/>
                    <a:lstStyle/>
                    <a:p>
                      <a:pPr algn="ctr" defTabSz="685800">
                        <a:defRPr sz="1800"/>
                      </a:pPr>
                      <a:r>
                        <a:rPr lang="en-GB" sz="1000" dirty="0">
                          <a:latin typeface="+mn-lt"/>
                        </a:rPr>
                        <a:t>Understanding the world</a:t>
                      </a:r>
                      <a:endParaRPr sz="1000" dirty="0">
                        <a:latin typeface="+mn-lt"/>
                      </a:endParaRPr>
                    </a:p>
                  </a:txBody>
                  <a:tcPr marL="34290" marR="34290" marT="34290" marB="34290" anchor="ctr" horzOverflow="overflow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Make connections between the features of their family and other families.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Notice differences between people.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Explore and respond to different natural phenomena in their setting and on trips.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Explore natural materials, indoors and outside.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</TotalTime>
  <Words>381</Words>
  <Application>Microsoft Office PowerPoint</Application>
  <PresentationFormat>On-screen Show (4:3)</PresentationFormat>
  <Paragraphs>111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Twinkl Thin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Prabhpreet Sohal</dc:creator>
  <cp:lastModifiedBy>A Kann</cp:lastModifiedBy>
  <cp:revision>120</cp:revision>
  <cp:lastPrinted>2023-07-19T15:17:32Z</cp:lastPrinted>
  <dcterms:created xsi:type="dcterms:W3CDTF">2020-03-15T17:44:25Z</dcterms:created>
  <dcterms:modified xsi:type="dcterms:W3CDTF">2026-03-04T15:18:58Z</dcterms:modified>
</cp:coreProperties>
</file>